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2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70FC-235D-4A20-B5E8-1C6D475C9957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226F-3446-405C-A44C-C6B1AD29F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21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70FC-235D-4A20-B5E8-1C6D475C9957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226F-3446-405C-A44C-C6B1AD29F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98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70FC-235D-4A20-B5E8-1C6D475C9957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226F-3446-405C-A44C-C6B1AD29F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28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70FC-235D-4A20-B5E8-1C6D475C9957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226F-3446-405C-A44C-C6B1AD29F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625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70FC-235D-4A20-B5E8-1C6D475C9957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226F-3446-405C-A44C-C6B1AD29F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589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70FC-235D-4A20-B5E8-1C6D475C9957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226F-3446-405C-A44C-C6B1AD29F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17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70FC-235D-4A20-B5E8-1C6D475C9957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226F-3446-405C-A44C-C6B1AD29F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89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70FC-235D-4A20-B5E8-1C6D475C9957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226F-3446-405C-A44C-C6B1AD29F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738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70FC-235D-4A20-B5E8-1C6D475C9957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226F-3446-405C-A44C-C6B1AD29F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513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70FC-235D-4A20-B5E8-1C6D475C9957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226F-3446-405C-A44C-C6B1AD29F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2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70FC-235D-4A20-B5E8-1C6D475C9957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226F-3446-405C-A44C-C6B1AD29F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322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C70FC-235D-4A20-B5E8-1C6D475C9957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7226F-3446-405C-A44C-C6B1AD29F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17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Commas – to separate items in a series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commas to make a list </a:t>
            </a:r>
          </a:p>
          <a:p>
            <a:endParaRPr lang="en-US" dirty="0"/>
          </a:p>
          <a:p>
            <a:pPr lvl="1"/>
            <a:r>
              <a:rPr lang="en-US" sz="2800" dirty="0" smtClean="0"/>
              <a:t>On Thanksgiving, I will eat turkey</a:t>
            </a:r>
            <a:r>
              <a:rPr lang="en-US" sz="2800" dirty="0" smtClean="0">
                <a:solidFill>
                  <a:srgbClr val="FF0000"/>
                </a:solidFill>
              </a:rPr>
              <a:t>,</a:t>
            </a:r>
            <a:r>
              <a:rPr lang="en-US" sz="2800" dirty="0" smtClean="0"/>
              <a:t> mashed potatoes</a:t>
            </a:r>
            <a:r>
              <a:rPr lang="en-US" sz="2800" dirty="0" smtClean="0">
                <a:solidFill>
                  <a:srgbClr val="FF0000"/>
                </a:solidFill>
              </a:rPr>
              <a:t>,</a:t>
            </a:r>
            <a:r>
              <a:rPr lang="en-US" sz="2800" dirty="0" smtClean="0"/>
              <a:t> and green beans. </a:t>
            </a:r>
          </a:p>
          <a:p>
            <a:pPr lvl="1"/>
            <a:endParaRPr lang="en-US" sz="2800" dirty="0"/>
          </a:p>
          <a:p>
            <a:r>
              <a:rPr lang="en-US" dirty="0" smtClean="0"/>
              <a:t>If the list items contain commas, use a semicolon instead.</a:t>
            </a:r>
          </a:p>
          <a:p>
            <a:pPr lvl="1"/>
            <a:r>
              <a:rPr lang="en-US" dirty="0" smtClean="0"/>
              <a:t>I need to buy soap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/>
              <a:t> which will go in the bathroom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  <a:r>
              <a:rPr lang="en-US" dirty="0" smtClean="0"/>
              <a:t> tissues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/>
              <a:t> which will go in the living room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  <a:r>
              <a:rPr lang="en-US" dirty="0" smtClean="0"/>
              <a:t> and paper towels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/>
              <a:t> which will go in the kitchen.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74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Commas – used conventionally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1693563" cy="4704267"/>
          </a:xfrm>
        </p:spPr>
        <p:txBody>
          <a:bodyPr>
            <a:noAutofit/>
          </a:bodyPr>
          <a:lstStyle/>
          <a:p>
            <a:r>
              <a:rPr lang="en-US" sz="2400" dirty="0" smtClean="0"/>
              <a:t>Use commas to separate names and titles</a:t>
            </a:r>
          </a:p>
          <a:p>
            <a:pPr lvl="1"/>
            <a:r>
              <a:rPr lang="en-US" sz="2000" dirty="0" smtClean="0"/>
              <a:t>Dr. Susan Smith</a:t>
            </a:r>
            <a:r>
              <a:rPr lang="en-US" sz="2000" dirty="0" smtClean="0">
                <a:solidFill>
                  <a:srgbClr val="FF0000"/>
                </a:solidFill>
              </a:rPr>
              <a:t>,</a:t>
            </a:r>
            <a:r>
              <a:rPr lang="en-US" sz="2000" dirty="0" smtClean="0"/>
              <a:t> M.D.</a:t>
            </a:r>
          </a:p>
          <a:p>
            <a:pPr lvl="1"/>
            <a:r>
              <a:rPr lang="en-US" sz="2000" dirty="0" smtClean="0"/>
              <a:t>Martin Luther King</a:t>
            </a:r>
            <a:r>
              <a:rPr lang="en-US" sz="2000" dirty="0" smtClean="0">
                <a:solidFill>
                  <a:srgbClr val="FF0000"/>
                </a:solidFill>
              </a:rPr>
              <a:t>,</a:t>
            </a:r>
            <a:r>
              <a:rPr lang="en-US" sz="2000" dirty="0" smtClean="0"/>
              <a:t> Jr. </a:t>
            </a:r>
          </a:p>
          <a:p>
            <a:pPr lvl="1"/>
            <a:r>
              <a:rPr lang="en-US" sz="2000" dirty="0" smtClean="0"/>
              <a:t>Dr. J.B. Embry</a:t>
            </a:r>
            <a:r>
              <a:rPr lang="en-US" sz="2000" dirty="0" smtClean="0">
                <a:solidFill>
                  <a:srgbClr val="FF0000"/>
                </a:solidFill>
              </a:rPr>
              <a:t>,</a:t>
            </a:r>
            <a:r>
              <a:rPr lang="en-US" sz="2000" dirty="0" smtClean="0"/>
              <a:t> D.D.S.</a:t>
            </a:r>
          </a:p>
          <a:p>
            <a:pPr lvl="1"/>
            <a:endParaRPr lang="en-US" sz="1050" dirty="0"/>
          </a:p>
          <a:p>
            <a:r>
              <a:rPr lang="en-US" sz="2400" dirty="0" smtClean="0"/>
              <a:t>Use commas to separate city and state names</a:t>
            </a:r>
          </a:p>
          <a:p>
            <a:pPr lvl="1"/>
            <a:r>
              <a:rPr lang="en-US" sz="2000" dirty="0" smtClean="0"/>
              <a:t>I live in Lexington</a:t>
            </a:r>
            <a:r>
              <a:rPr lang="en-US" sz="2000" dirty="0" smtClean="0">
                <a:solidFill>
                  <a:srgbClr val="FF0000"/>
                </a:solidFill>
              </a:rPr>
              <a:t>,</a:t>
            </a:r>
            <a:r>
              <a:rPr lang="en-US" sz="2000" dirty="0" smtClean="0"/>
              <a:t> Kentucky. </a:t>
            </a:r>
          </a:p>
          <a:p>
            <a:endParaRPr lang="en-US" sz="1000" dirty="0"/>
          </a:p>
          <a:p>
            <a:r>
              <a:rPr lang="en-US" sz="2400" dirty="0" smtClean="0"/>
              <a:t>Use commas when writing dates.</a:t>
            </a:r>
          </a:p>
          <a:p>
            <a:pPr lvl="1"/>
            <a:r>
              <a:rPr lang="en-US" sz="2000" dirty="0" smtClean="0"/>
              <a:t>Today is Monday</a:t>
            </a:r>
            <a:r>
              <a:rPr lang="en-US" sz="2000" dirty="0" smtClean="0">
                <a:solidFill>
                  <a:srgbClr val="FF0000"/>
                </a:solidFill>
              </a:rPr>
              <a:t>,</a:t>
            </a:r>
            <a:r>
              <a:rPr lang="en-US" sz="2000" dirty="0" smtClean="0"/>
              <a:t> October 17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dirty="0" smtClean="0"/>
              <a:t>2016. </a:t>
            </a:r>
          </a:p>
          <a:p>
            <a:pPr lvl="1"/>
            <a:endParaRPr lang="en-US" sz="1100" dirty="0"/>
          </a:p>
          <a:p>
            <a:r>
              <a:rPr lang="en-US" sz="2400" dirty="0" smtClean="0"/>
              <a:t>Use commas to start and end a letter</a:t>
            </a:r>
          </a:p>
          <a:p>
            <a:pPr lvl="1"/>
            <a:r>
              <a:rPr lang="en-US" sz="2000" dirty="0" smtClean="0"/>
              <a:t>Dear Mr. Jones</a:t>
            </a:r>
            <a:r>
              <a:rPr lang="en-US" sz="2000" dirty="0" smtClean="0">
                <a:solidFill>
                  <a:srgbClr val="FF0000"/>
                </a:solidFill>
              </a:rPr>
              <a:t>,</a:t>
            </a:r>
          </a:p>
          <a:p>
            <a:pPr lvl="1"/>
            <a:r>
              <a:rPr lang="en-US" sz="2000" dirty="0" smtClean="0"/>
              <a:t>Sincerely</a:t>
            </a:r>
            <a:r>
              <a:rPr lang="en-US" sz="2000" dirty="0" smtClean="0">
                <a:solidFill>
                  <a:srgbClr val="FF0000"/>
                </a:solidFill>
              </a:rPr>
              <a:t>,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49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commas to connect independent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an independent clause? </a:t>
            </a:r>
          </a:p>
          <a:p>
            <a:pPr lvl="1"/>
            <a:r>
              <a:rPr lang="en-US" dirty="0" smtClean="0"/>
              <a:t>An independent clause is a full sentence that can stand on its own</a:t>
            </a:r>
          </a:p>
          <a:p>
            <a:pPr lvl="1"/>
            <a:endParaRPr lang="en-US" dirty="0"/>
          </a:p>
          <a:p>
            <a:r>
              <a:rPr lang="en-US" dirty="0" smtClean="0"/>
              <a:t>To connect two sentences, use a comma and a coordinating conjunction</a:t>
            </a:r>
          </a:p>
          <a:p>
            <a:pPr lvl="1"/>
            <a:r>
              <a:rPr lang="en-US" dirty="0" smtClean="0"/>
              <a:t>We went to the mall. We also went to the grocery.</a:t>
            </a:r>
          </a:p>
          <a:p>
            <a:pPr lvl="2"/>
            <a:r>
              <a:rPr lang="en-US" dirty="0" smtClean="0"/>
              <a:t>Correct: We went to the mall, and we also went to the grocery.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Incorrect: </a:t>
            </a:r>
            <a:r>
              <a:rPr lang="en-US" dirty="0" smtClean="0">
                <a:solidFill>
                  <a:srgbClr val="FF0000"/>
                </a:solidFill>
              </a:rPr>
              <a:t>We went to the mall, we went to the grocery.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2023" y="3674202"/>
            <a:ext cx="2392904" cy="294966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4490869" y="5313018"/>
            <a:ext cx="677732" cy="613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355028" y="5919298"/>
            <a:ext cx="4271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called a comma splice, and it is evil.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10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Commas with introductory elements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a comma after any introductory word or phrase </a:t>
            </a:r>
          </a:p>
          <a:p>
            <a:pPr lvl="1"/>
            <a:r>
              <a:rPr lang="en-US" dirty="0" smtClean="0"/>
              <a:t>Tonight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/>
              <a:t> I will watch </a:t>
            </a:r>
            <a:r>
              <a:rPr lang="en-US" i="1" dirty="0" smtClean="0"/>
              <a:t>Grey’s Anatomy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While I watch </a:t>
            </a:r>
            <a:r>
              <a:rPr lang="en-US" i="1" dirty="0" smtClean="0"/>
              <a:t>Grey’s Anatomy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/>
              <a:t> I will eat ice cream. </a:t>
            </a:r>
          </a:p>
          <a:p>
            <a:pPr lvl="1"/>
            <a:r>
              <a:rPr lang="en-US" dirty="0" smtClean="0"/>
              <a:t>Why did </a:t>
            </a:r>
            <a:r>
              <a:rPr lang="en-US" dirty="0" err="1" smtClean="0"/>
              <a:t>McDreamy</a:t>
            </a:r>
            <a:r>
              <a:rPr lang="en-US" dirty="0" smtClean="0"/>
              <a:t> have to leave? Well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/>
              <a:t> I’m not sure the answer to that question.</a:t>
            </a:r>
            <a:endParaRPr lang="en-US" dirty="0"/>
          </a:p>
        </p:txBody>
      </p:sp>
      <p:sp>
        <p:nvSpPr>
          <p:cNvPr id="4" name="AutoShape 2" descr="Image result for grey's anatom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599" y="3730215"/>
            <a:ext cx="5120640" cy="288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47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Commas with non-essential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commas to separate unnecessary information from the rest of the sentence</a:t>
            </a:r>
          </a:p>
          <a:p>
            <a:pPr lvl="1"/>
            <a:r>
              <a:rPr lang="en-US" dirty="0" smtClean="0"/>
              <a:t>I’m having dinner with my brother</a:t>
            </a:r>
            <a:r>
              <a:rPr lang="en-US" dirty="0" smtClean="0">
                <a:solidFill>
                  <a:srgbClr val="FF0000"/>
                </a:solidFill>
              </a:rPr>
              <a:t>, who loves the Chicago Cubs, </a:t>
            </a:r>
            <a:r>
              <a:rPr lang="en-US" dirty="0" smtClean="0"/>
              <a:t>and my sister</a:t>
            </a:r>
            <a:r>
              <a:rPr lang="en-US" dirty="0" smtClean="0">
                <a:solidFill>
                  <a:srgbClr val="FF0000"/>
                </a:solidFill>
              </a:rPr>
              <a:t>, who is six feet tall</a:t>
            </a:r>
            <a:r>
              <a:rPr lang="en-US" dirty="0" smtClean="0"/>
              <a:t>. </a:t>
            </a:r>
          </a:p>
          <a:p>
            <a:pPr lvl="2"/>
            <a:r>
              <a:rPr lang="en-US" dirty="0" smtClean="0"/>
              <a:t>Does the phrase have anything to do with the main point of the sentence? If not, then separate it with commas. </a:t>
            </a:r>
            <a:endParaRPr lang="en-US" dirty="0"/>
          </a:p>
          <a:p>
            <a:pPr lvl="1"/>
            <a:r>
              <a:rPr lang="en-US" dirty="0" smtClean="0"/>
              <a:t>Everybody </a:t>
            </a:r>
            <a:r>
              <a:rPr lang="en-US" dirty="0" smtClean="0">
                <a:solidFill>
                  <a:srgbClr val="FF0000"/>
                </a:solidFill>
              </a:rPr>
              <a:t>who is interested in trying out for the wrestling team </a:t>
            </a:r>
            <a:r>
              <a:rPr lang="en-US" dirty="0" smtClean="0"/>
              <a:t>should be very athletic</a:t>
            </a:r>
            <a:r>
              <a:rPr lang="en-US" dirty="0"/>
              <a:t>. </a:t>
            </a:r>
            <a:endParaRPr lang="en-US" dirty="0" smtClean="0"/>
          </a:p>
          <a:p>
            <a:pPr lvl="2"/>
            <a:r>
              <a:rPr lang="en-US" dirty="0" smtClean="0"/>
              <a:t>Does </a:t>
            </a:r>
            <a:r>
              <a:rPr lang="en-US" dirty="0"/>
              <a:t>the phrase provide </a:t>
            </a:r>
            <a:r>
              <a:rPr lang="en-US" dirty="0" smtClean="0"/>
              <a:t>important clarity </a:t>
            </a:r>
            <a:r>
              <a:rPr lang="en-US" dirty="0"/>
              <a:t>about the subject of the sentence? If so, do not separate it with commas. </a:t>
            </a:r>
          </a:p>
          <a:p>
            <a:pPr lvl="1"/>
            <a:r>
              <a:rPr lang="en-US" dirty="0" smtClean="0"/>
              <a:t>All the students</a:t>
            </a:r>
            <a:r>
              <a:rPr lang="en-US" dirty="0" smtClean="0">
                <a:solidFill>
                  <a:srgbClr val="FF0000"/>
                </a:solidFill>
              </a:rPr>
              <a:t>, who love to eat ice cream, </a:t>
            </a:r>
            <a:r>
              <a:rPr lang="en-US" dirty="0" smtClean="0"/>
              <a:t>wanted school to end early. </a:t>
            </a:r>
          </a:p>
        </p:txBody>
      </p:sp>
    </p:spTree>
    <p:extLst>
      <p:ext uri="{BB962C8B-B14F-4D97-AF65-F5344CB8AC3E}">
        <p14:creationId xmlns:p14="http://schemas.microsoft.com/office/powerpoint/2010/main" val="148743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Commas with interrupters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commas to set off direct addresses </a:t>
            </a:r>
          </a:p>
          <a:p>
            <a:pPr lvl="1"/>
            <a:r>
              <a:rPr lang="en-US" dirty="0" smtClean="0"/>
              <a:t>As I was saying</a:t>
            </a:r>
            <a:r>
              <a:rPr lang="en-US" dirty="0" smtClean="0">
                <a:solidFill>
                  <a:srgbClr val="FF0000"/>
                </a:solidFill>
              </a:rPr>
              <a:t>, Jim, </a:t>
            </a:r>
            <a:r>
              <a:rPr lang="en-US" dirty="0" smtClean="0"/>
              <a:t>I don’t want you to shout.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Ryan, </a:t>
            </a:r>
            <a:r>
              <a:rPr lang="en-US" dirty="0" smtClean="0"/>
              <a:t>please put your paper in your backpack. </a:t>
            </a:r>
          </a:p>
          <a:p>
            <a:endParaRPr lang="en-US" dirty="0"/>
          </a:p>
          <a:p>
            <a:r>
              <a:rPr lang="en-US" dirty="0" smtClean="0"/>
              <a:t>Use commas to separate interjections</a:t>
            </a:r>
          </a:p>
          <a:p>
            <a:pPr lvl="1"/>
            <a:r>
              <a:rPr lang="en-US" dirty="0" smtClean="0"/>
              <a:t>Today I might</a:t>
            </a:r>
            <a:r>
              <a:rPr lang="en-US" dirty="0" smtClean="0">
                <a:solidFill>
                  <a:srgbClr val="FF0000"/>
                </a:solidFill>
              </a:rPr>
              <a:t>, um, </a:t>
            </a:r>
            <a:r>
              <a:rPr lang="en-US" dirty="0" smtClean="0"/>
              <a:t>go to the store. </a:t>
            </a:r>
          </a:p>
          <a:p>
            <a:pPr lvl="1"/>
            <a:r>
              <a:rPr lang="en-US" dirty="0" smtClean="0"/>
              <a:t>Did you know the book</a:t>
            </a:r>
            <a:r>
              <a:rPr lang="en-US" dirty="0" smtClean="0">
                <a:solidFill>
                  <a:srgbClr val="FF0000"/>
                </a:solidFill>
              </a:rPr>
              <a:t>, I mean, </a:t>
            </a:r>
            <a:r>
              <a:rPr lang="en-US" dirty="0" smtClean="0"/>
              <a:t>the book by J.K. Rowling, is awesome? </a:t>
            </a:r>
          </a:p>
        </p:txBody>
      </p:sp>
    </p:spTree>
    <p:extLst>
      <p:ext uri="{BB962C8B-B14F-4D97-AF65-F5344CB8AC3E}">
        <p14:creationId xmlns:p14="http://schemas.microsoft.com/office/powerpoint/2010/main" val="316215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1769</TotalTime>
  <Words>483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Commas – to separate items in a series </vt:lpstr>
      <vt:lpstr>Commas – used conventionally </vt:lpstr>
      <vt:lpstr>Use commas to connect independent clauses</vt:lpstr>
      <vt:lpstr>Commas with introductory elements </vt:lpstr>
      <vt:lpstr>Commas with non-essential phrases</vt:lpstr>
      <vt:lpstr>Commas with interrupters </vt:lpstr>
    </vt:vector>
  </TitlesOfParts>
  <Company>FCPS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Adams, Jennifer (TCH)</dc:creator>
  <cp:lastModifiedBy>Adams, Jennifer (TCH)</cp:lastModifiedBy>
  <cp:revision>29</cp:revision>
  <dcterms:created xsi:type="dcterms:W3CDTF">2016-10-17T12:08:19Z</dcterms:created>
  <dcterms:modified xsi:type="dcterms:W3CDTF">2018-03-05T15:47:30Z</dcterms:modified>
</cp:coreProperties>
</file>