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5143500" type="screen16x9"/>
  <p:notesSz cx="6858000" cy="9144000"/>
  <p:embeddedFontLst>
    <p:embeddedFont>
      <p:font typeface="Amatic SC" panose="020B0604020202020204" charset="-79"/>
      <p:bold r:id="rId21"/>
    </p:embeddedFont>
    <p:embeddedFont>
      <p:font typeface="Source Code Pro" panose="020B0604020202020204" charset="0"/>
      <p:regular r:id="rId22"/>
      <p:bold r:id="rId23"/>
    </p:embeddedFont>
    <p:embeddedFont>
      <p:font typeface="Impact" panose="020B080603090205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690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0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76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36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210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766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239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463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435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50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8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09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46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07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02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08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96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7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77240" y="4629150"/>
            <a:ext cx="7543800" cy="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77240" y="4629150"/>
            <a:ext cx="7543800" cy="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57201"/>
            <a:ext cx="3657600" cy="2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8200" y="457201"/>
            <a:ext cx="3657600" cy="2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758952" y="937022"/>
            <a:ext cx="3657600" cy="1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Shape 99"/>
          <p:cNvCxnSpPr/>
          <p:nvPr/>
        </p:nvCxnSpPr>
        <p:spPr>
          <a:xfrm>
            <a:off x="4645152" y="937022"/>
            <a:ext cx="3657600" cy="1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4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710866" y="342900"/>
            <a:ext cx="459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762001" y="342900"/>
            <a:ext cx="267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Shape 116"/>
          <p:cNvCxnSpPr/>
          <p:nvPr/>
        </p:nvCxnSpPr>
        <p:spPr>
          <a:xfrm rot="5400000">
            <a:off x="2153488" y="1885795"/>
            <a:ext cx="2857500" cy="1500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758952" y="3429000"/>
            <a:ext cx="6784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2"/>
          </p:nvPr>
        </p:nvSpPr>
        <p:spPr>
          <a:xfrm>
            <a:off x="777240" y="342900"/>
            <a:ext cx="7543800" cy="217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50392" y="2628900"/>
            <a:ext cx="7391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 rot="5400000">
            <a:off x="3076500" y="-1647750"/>
            <a:ext cx="29148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-352350" y="1628701"/>
            <a:ext cx="40575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619500" y="-514349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77240" y="0"/>
            <a:ext cx="7543800" cy="2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777240" y="4629150"/>
            <a:ext cx="7543800" cy="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ev441vbM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 Shakespeare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283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brief biography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 Mini Biography Video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75" y="213350"/>
            <a:ext cx="3582216" cy="459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 Macbeth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439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capable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general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service of King Duncan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title is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Thane (Earl) of Glamis</a:t>
            </a:r>
            <a:endParaRPr sz="2400" b="1" i="0" u="none" strike="noStrike" cap="none">
              <a:solidFill>
                <a:schemeClr val="dk2"/>
              </a:solidFill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Rewarded with new title: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Thane of Cawdor</a:t>
            </a:r>
            <a:endParaRPr b="1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has a tragic flaw: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ambition</a:t>
            </a:r>
            <a:endParaRPr b="1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Shape 246" descr="Image result for macbeth character list shmo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375" y="-38800"/>
            <a:ext cx="4073625" cy="51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31575" y="3429000"/>
            <a:ext cx="7312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Lady Macbeth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7125000" cy="30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Macbeth’s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wife</a:t>
            </a:r>
            <a:endParaRPr b="1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even more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ambitious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her husband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knows how to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manipulate </a:t>
            </a:r>
            <a:endParaRPr sz="2400" b="1" i="0" u="none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Macbeth</a:t>
            </a:r>
            <a:endParaRPr/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Shape 253" descr="Image result for macbeth character list shmo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025" y="0"/>
            <a:ext cx="4381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King Duncan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41275" y="400050"/>
            <a:ext cx="7888200" cy="2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well</a:t>
            </a:r>
            <a:r>
              <a:rPr lang="en"/>
              <a:t>-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respected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king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Scotland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older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Macbeth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Macbeth’s kinsman (“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cousin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”)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Macbeth is very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loyal </a:t>
            </a:r>
            <a:endParaRPr sz="2400" b="1" i="0" u="none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him – at the beginning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sons: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Malcolm </a:t>
            </a:r>
            <a:r>
              <a:rPr lang="en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400" b="1" i="0" u="none" strike="noStrike" cap="none">
                <a:solidFill>
                  <a:schemeClr val="dk2"/>
                </a:solidFill>
              </a:rPr>
              <a:t>Donalbain</a:t>
            </a:r>
            <a:endParaRPr sz="24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260" name="Shape 260" descr="Image result for macbeth character list shmo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875" y="0"/>
            <a:ext cx="3976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Malcolm </a:t>
            </a: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53475" y="816625"/>
            <a:ext cx="3851700" cy="28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King Duncan’s </a:t>
            </a:r>
            <a:r>
              <a:rPr lang="en" b="1"/>
              <a:t>eldest son</a:t>
            </a:r>
            <a:endParaRPr b="1"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b="1"/>
              <a:t>Heir </a:t>
            </a:r>
            <a:r>
              <a:rPr lang="en"/>
              <a:t>to the throne of Scotland </a:t>
            </a: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Saves the kingdom</a:t>
            </a:r>
            <a:endParaRPr/>
          </a:p>
        </p:txBody>
      </p:sp>
      <p:pic>
        <p:nvPicPr>
          <p:cNvPr id="267" name="Shape 267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900" y="0"/>
            <a:ext cx="4451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Banquo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1092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235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Macbeth’s 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great friend</a:t>
            </a:r>
            <a:endParaRPr sz="1800" b="1"/>
          </a:p>
          <a:p>
            <a:pPr marL="274320" marR="0" lvl="0" indent="-2235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a general in 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Duncan’s</a:t>
            </a: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army</a:t>
            </a:r>
            <a:endParaRPr sz="1800"/>
          </a:p>
          <a:p>
            <a:pPr marL="274320" marR="0" lvl="0" indent="-2235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Son: 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Fleance</a:t>
            </a:r>
            <a:endParaRPr sz="1800" b="1" i="0" u="none" strike="noStrike" cap="none">
              <a:solidFill>
                <a:schemeClr val="dk2"/>
              </a:solidFill>
            </a:endParaRPr>
          </a:p>
          <a:p>
            <a:pPr marL="274320" marR="0" lvl="0" indent="-2235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Prophecy: 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he will give rise to</a:t>
            </a:r>
            <a:endParaRPr sz="1800" b="1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chemeClr val="dk2"/>
                </a:solidFill>
              </a:rPr>
              <a:t>     many kings of Scotland</a:t>
            </a:r>
            <a:endParaRPr sz="1800" b="1"/>
          </a:p>
          <a:p>
            <a:pPr marL="274320" marR="0" lvl="0" indent="-2235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I of England was also </a:t>
            </a:r>
            <a:endParaRPr sz="1800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James VI of Scotland,</a:t>
            </a:r>
            <a:endParaRPr sz="1800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said to be a descendant of</a:t>
            </a:r>
            <a:endParaRPr sz="1800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Banquo</a:t>
            </a:r>
            <a:endParaRPr sz="1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235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character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 foil</a:t>
            </a:r>
            <a:r>
              <a:rPr lang="en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Macbeth</a:t>
            </a:r>
            <a:endParaRPr sz="1800"/>
          </a:p>
        </p:txBody>
      </p:sp>
      <p:pic>
        <p:nvPicPr>
          <p:cNvPr id="274" name="Shape 274" descr="Image result for macbeth character list shmo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825" y="0"/>
            <a:ext cx="4638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Macduff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436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23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thane (of Fife) and </a:t>
            </a:r>
            <a:r>
              <a:rPr lang="en" b="1" i="0" u="none" strike="noStrike" cap="none">
                <a:solidFill>
                  <a:schemeClr val="dk2"/>
                </a:solidFill>
              </a:rPr>
              <a:t>general</a:t>
            </a:r>
            <a:endParaRPr b="1"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Becomes important in the </a:t>
            </a:r>
            <a:r>
              <a:rPr lang="en" b="1" i="0" u="none" strike="noStrike" cap="none">
                <a:solidFill>
                  <a:schemeClr val="dk2"/>
                </a:solidFill>
              </a:rPr>
              <a:t>final </a:t>
            </a: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</a:t>
            </a:r>
            <a:endParaRPr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a </a:t>
            </a:r>
            <a:r>
              <a:rPr lang="en" b="1" i="0" u="none" strike="noStrike" cap="none">
                <a:solidFill>
                  <a:schemeClr val="dk2"/>
                </a:solidFill>
              </a:rPr>
              <a:t>wife</a:t>
            </a: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son</a:t>
            </a:r>
            <a:endParaRPr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Shape 281" descr="Image result for macduff character list shmo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950" y="0"/>
            <a:ext cx="4201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0" y="3595675"/>
            <a:ext cx="7019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The 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Three Witches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170075" y="1133525"/>
            <a:ext cx="3787500" cy="1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23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believed that witches caused </a:t>
            </a:r>
            <a:r>
              <a:rPr lang="en" sz="2000" b="1" i="0" u="none" strike="noStrike" cap="none">
                <a:solidFill>
                  <a:schemeClr val="dk2"/>
                </a:solidFill>
              </a:rPr>
              <a:t>misfortune</a:t>
            </a:r>
            <a:endParaRPr sz="2000" b="1"/>
          </a:p>
          <a:p>
            <a:pPr marL="274320" marR="0" lvl="0" indent="-223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“familiars” or</a:t>
            </a:r>
            <a:r>
              <a:rPr lang="en" sz="2000" b="1" i="0" u="none" strike="noStrike" cap="none">
                <a:solidFill>
                  <a:schemeClr val="dk2"/>
                </a:solidFill>
              </a:rPr>
              <a:t> animal spirits</a:t>
            </a: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assist them</a:t>
            </a:r>
            <a:endParaRPr sz="2000"/>
          </a:p>
          <a:p>
            <a:pPr marL="274320" marR="0" lvl="0" indent="-223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represented a </a:t>
            </a:r>
            <a:r>
              <a:rPr lang="en" sz="2000" b="1" i="0" u="none" strike="noStrike" cap="none">
                <a:solidFill>
                  <a:schemeClr val="dk2"/>
                </a:solidFill>
              </a:rPr>
              <a:t>challenge</a:t>
            </a: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established order</a:t>
            </a:r>
            <a:endParaRPr sz="2000"/>
          </a:p>
          <a:p>
            <a:pPr marL="274320" marR="0" lvl="0" indent="-223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I had written a book on how to detect and try witches</a:t>
            </a:r>
            <a:endParaRPr sz="2000"/>
          </a:p>
          <a:p>
            <a:pPr marL="274320" marR="0" lvl="0" indent="-223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witches were burned during</a:t>
            </a:r>
            <a:r>
              <a:rPr lang="en" sz="2000"/>
              <a:t> </a:t>
            </a:r>
            <a:r>
              <a:rPr lang="en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reign</a:t>
            </a:r>
            <a:endParaRPr sz="200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Shape 288" descr="Image result for macduff character list shmo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475" y="0"/>
            <a:ext cx="4195525" cy="50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762000" y="4034350"/>
            <a:ext cx="67818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Themes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62000" y="536300"/>
            <a:ext cx="7543800" cy="2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23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/>
              <a:t>The </a:t>
            </a:r>
            <a:r>
              <a:rPr lang="en" b="1"/>
              <a:t>universal tendency</a:t>
            </a:r>
            <a:r>
              <a:rPr lang="en"/>
              <a:t> to </a:t>
            </a:r>
            <a:r>
              <a:rPr lang="en" b="1"/>
              <a:t>abuse power</a:t>
            </a:r>
            <a:endParaRPr b="1"/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/>
              <a:t>The </a:t>
            </a:r>
            <a:r>
              <a:rPr lang="en" b="1"/>
              <a:t>endless cycle</a:t>
            </a:r>
            <a:r>
              <a:rPr lang="en"/>
              <a:t> of </a:t>
            </a:r>
            <a:r>
              <a:rPr lang="en" b="1"/>
              <a:t>violence</a:t>
            </a:r>
            <a:r>
              <a:rPr lang="en"/>
              <a:t> and </a:t>
            </a:r>
            <a:r>
              <a:rPr lang="en" b="1"/>
              <a:t>betrayal</a:t>
            </a:r>
            <a:endParaRPr b="1"/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/>
              <a:t>Questions the</a:t>
            </a:r>
            <a:r>
              <a:rPr lang="en" b="1"/>
              <a:t> balance</a:t>
            </a:r>
            <a:r>
              <a:rPr lang="en"/>
              <a:t> of </a:t>
            </a:r>
            <a:r>
              <a:rPr lang="en" b="1"/>
              <a:t>morality</a:t>
            </a:r>
            <a:r>
              <a:rPr lang="en"/>
              <a:t>, </a:t>
            </a:r>
            <a:r>
              <a:rPr lang="en" b="1"/>
              <a:t>politics</a:t>
            </a:r>
            <a:r>
              <a:rPr lang="en"/>
              <a:t>, and </a:t>
            </a:r>
            <a:r>
              <a:rPr lang="en" b="1"/>
              <a:t>power </a:t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2400" y="2730200"/>
            <a:ext cx="3364500" cy="23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Macbeth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381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Macbeth is one of Shakespeare’s </a:t>
            </a:r>
            <a:r>
              <a:rPr lang="en" b="1"/>
              <a:t>tragedies.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u="sng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/>
              <a:t>tragedy</a:t>
            </a:r>
            <a:r>
              <a:rPr lang="en"/>
              <a:t> to Shakespeare involves a </a:t>
            </a:r>
            <a:r>
              <a:rPr lang="en" b="1"/>
              <a:t>character of high rank </a:t>
            </a:r>
            <a:r>
              <a:rPr lang="en"/>
              <a:t>who falls due to a </a:t>
            </a:r>
            <a:r>
              <a:rPr lang="en" b="1"/>
              <a:t>personal flaw.</a:t>
            </a:r>
            <a:endParaRPr u="sng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125" y="292850"/>
            <a:ext cx="5699875" cy="427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shakespearean tragedy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535725"/>
            <a:ext cx="8520600" cy="30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/>
              <a:t>tragedy </a:t>
            </a:r>
            <a:r>
              <a:rPr lang="en"/>
              <a:t>is a drama in which a series of actions leads to the downfall of the main character, called the </a:t>
            </a:r>
            <a:r>
              <a:rPr lang="en" b="1"/>
              <a:t>tragic hero.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plot builds to a </a:t>
            </a:r>
            <a:r>
              <a:rPr lang="en" b="1"/>
              <a:t>catastrophe</a:t>
            </a:r>
            <a:r>
              <a:rPr lang="en"/>
              <a:t>, or a disastrous final outcome, that usually involves the </a:t>
            </a:r>
            <a:r>
              <a:rPr lang="en" b="1"/>
              <a:t>death</a:t>
            </a:r>
            <a:r>
              <a:rPr lang="en"/>
              <a:t> of the hero and many others.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create </a:t>
            </a:r>
            <a:r>
              <a:rPr lang="en" b="1"/>
              <a:t>suspense</a:t>
            </a:r>
            <a:r>
              <a:rPr lang="en"/>
              <a:t> before this inevitable outcome and to help the audience understand the characters, Shakespeare used certain </a:t>
            </a:r>
            <a:r>
              <a:rPr lang="en" b="1"/>
              <a:t>dramatic conventions</a:t>
            </a:r>
            <a:r>
              <a:rPr lang="en"/>
              <a:t>, including </a:t>
            </a:r>
            <a:r>
              <a:rPr lang="en" b="1"/>
              <a:t>dramatic irony, </a:t>
            </a:r>
            <a:r>
              <a:rPr lang="en"/>
              <a:t>the </a:t>
            </a:r>
            <a:r>
              <a:rPr lang="en" b="1"/>
              <a:t>soliloquy, </a:t>
            </a:r>
            <a:r>
              <a:rPr lang="en"/>
              <a:t>and the </a:t>
            </a:r>
            <a:r>
              <a:rPr lang="en" b="1"/>
              <a:t>aside. </a:t>
            </a:r>
            <a:endParaRPr b="1"/>
          </a:p>
        </p:txBody>
      </p:sp>
      <p:pic>
        <p:nvPicPr>
          <p:cNvPr id="184" name="Shape 184" descr="Image result for traged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373" y="0"/>
            <a:ext cx="2830425" cy="15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character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24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Tragic hero</a:t>
            </a:r>
            <a:endParaRPr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 high </a:t>
            </a:r>
            <a:r>
              <a:rPr lang="en" b="1"/>
              <a:t>social rank</a:t>
            </a:r>
            <a:r>
              <a:rPr lang="en"/>
              <a:t> (a king, prince, or general)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a </a:t>
            </a:r>
            <a:r>
              <a:rPr lang="en" b="1"/>
              <a:t>tragic flaw</a:t>
            </a:r>
            <a:r>
              <a:rPr lang="en"/>
              <a:t>, an error in judgement or a character defect, that ultimately leads to his or her downfall.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Suffers complete </a:t>
            </a:r>
            <a:r>
              <a:rPr lang="en" b="1"/>
              <a:t>ruin </a:t>
            </a:r>
            <a:r>
              <a:rPr lang="en"/>
              <a:t>or death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Faces his or her </a:t>
            </a:r>
            <a:r>
              <a:rPr lang="en" b="1"/>
              <a:t>downfall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  </a:t>
            </a:r>
            <a:r>
              <a:rPr lang="en"/>
              <a:t> with courage and </a:t>
            </a:r>
            <a:r>
              <a:rPr lang="en" b="1"/>
              <a:t>dignity</a:t>
            </a:r>
            <a:endParaRPr b="1"/>
          </a:p>
        </p:txBody>
      </p:sp>
      <p:pic>
        <p:nvPicPr>
          <p:cNvPr id="191" name="Shape 191" descr="Image result for othello movi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175" y="2686475"/>
            <a:ext cx="4085825" cy="245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Dramatic conventions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10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Dramatic Irony</a:t>
            </a:r>
            <a:endParaRPr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when </a:t>
            </a:r>
            <a:r>
              <a:rPr lang="en" b="1"/>
              <a:t>the</a:t>
            </a:r>
            <a:r>
              <a:rPr lang="en"/>
              <a:t> </a:t>
            </a:r>
            <a:r>
              <a:rPr lang="en" b="1"/>
              <a:t>audience knows more</a:t>
            </a:r>
            <a:r>
              <a:rPr lang="en"/>
              <a:t>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than the character(s)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build </a:t>
            </a:r>
            <a:r>
              <a:rPr lang="en" b="1"/>
              <a:t>suspense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Soliloquy</a:t>
            </a:r>
            <a:endParaRPr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/>
              <a:t>speech</a:t>
            </a:r>
            <a:r>
              <a:rPr lang="en"/>
              <a:t> given by a character </a:t>
            </a:r>
            <a:r>
              <a:rPr lang="en" b="1"/>
              <a:t>alone</a:t>
            </a:r>
            <a:r>
              <a:rPr lang="en"/>
              <a:t> on a stage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</a:t>
            </a:r>
            <a:r>
              <a:rPr lang="en" b="1"/>
              <a:t>reveal</a:t>
            </a:r>
            <a:r>
              <a:rPr lang="en"/>
              <a:t> his/her private </a:t>
            </a:r>
            <a:r>
              <a:rPr lang="en" b="1"/>
              <a:t>thoughts</a:t>
            </a:r>
            <a:r>
              <a:rPr lang="en"/>
              <a:t> and </a:t>
            </a:r>
            <a:r>
              <a:rPr lang="en" b="1"/>
              <a:t>feelings</a:t>
            </a:r>
            <a:endParaRPr b="1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help the audience </a:t>
            </a:r>
            <a:r>
              <a:rPr lang="en" b="1"/>
              <a:t>understand a character’s motivation</a:t>
            </a:r>
            <a:endParaRPr b="1"/>
          </a:p>
        </p:txBody>
      </p:sp>
      <p:pic>
        <p:nvPicPr>
          <p:cNvPr id="198" name="Shape 198" descr="Image result for actor soliloquy dramatic performance"/>
          <p:cNvPicPr preferRelativeResize="0"/>
          <p:nvPr/>
        </p:nvPicPr>
        <p:blipFill rotWithShape="1">
          <a:blip r:embed="rId3">
            <a:alphaModFix/>
          </a:blip>
          <a:srcRect l="14749" t="6331" r="26060"/>
          <a:stretch/>
        </p:blipFill>
        <p:spPr>
          <a:xfrm>
            <a:off x="5843425" y="-3"/>
            <a:ext cx="3300575" cy="348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Dramatic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conventions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2023275"/>
            <a:ext cx="8832300" cy="2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Aside</a:t>
            </a:r>
            <a:endParaRPr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character’s </a:t>
            </a:r>
            <a:r>
              <a:rPr lang="en" b="1"/>
              <a:t>remark</a:t>
            </a:r>
            <a:r>
              <a:rPr lang="en"/>
              <a:t>, either to the audience or to another character, that </a:t>
            </a:r>
            <a:r>
              <a:rPr lang="en" b="1"/>
              <a:t>no one </a:t>
            </a:r>
            <a:r>
              <a:rPr lang="en"/>
              <a:t>else on stage is supposed to </a:t>
            </a:r>
            <a:r>
              <a:rPr lang="en" b="1"/>
              <a:t>hear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Lets the </a:t>
            </a:r>
            <a:r>
              <a:rPr lang="en" b="1"/>
              <a:t>audience</a:t>
            </a:r>
            <a:r>
              <a:rPr lang="en"/>
              <a:t> in on the character’s thoughts or </a:t>
            </a:r>
            <a:r>
              <a:rPr lang="en" b="1"/>
              <a:t>secrets</a:t>
            </a:r>
            <a:endParaRPr b="1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Aka: “breaking the fourth wall”</a:t>
            </a:r>
            <a:endParaRPr/>
          </a:p>
        </p:txBody>
      </p:sp>
      <p:pic>
        <p:nvPicPr>
          <p:cNvPr id="205" name="Shape 205" descr="Image result for aside theater example"/>
          <p:cNvPicPr preferRelativeResize="0"/>
          <p:nvPr/>
        </p:nvPicPr>
        <p:blipFill rotWithShape="1">
          <a:blip r:embed="rId3">
            <a:alphaModFix/>
          </a:blip>
          <a:srcRect b="10176"/>
          <a:stretch/>
        </p:blipFill>
        <p:spPr>
          <a:xfrm>
            <a:off x="2967000" y="292850"/>
            <a:ext cx="4512400" cy="30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</a:t>
            </a: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</a:rPr>
              <a:t>Meter</a:t>
            </a:r>
            <a:r>
              <a:rPr lang="en">
                <a:solidFill>
                  <a:srgbClr val="595959"/>
                </a:solidFill>
              </a:rPr>
              <a:t>: The repetition of </a:t>
            </a:r>
            <a:r>
              <a:rPr lang="en" b="1">
                <a:solidFill>
                  <a:srgbClr val="595959"/>
                </a:solidFill>
              </a:rPr>
              <a:t>stressed</a:t>
            </a:r>
            <a:r>
              <a:rPr lang="en">
                <a:solidFill>
                  <a:srgbClr val="595959"/>
                </a:solidFill>
              </a:rPr>
              <a:t> and </a:t>
            </a:r>
            <a:r>
              <a:rPr lang="en" b="1">
                <a:solidFill>
                  <a:srgbClr val="595959"/>
                </a:solidFill>
              </a:rPr>
              <a:t>unstressed</a:t>
            </a:r>
            <a:r>
              <a:rPr lang="en">
                <a:solidFill>
                  <a:srgbClr val="595959"/>
                </a:solidFill>
              </a:rPr>
              <a:t> </a:t>
            </a:r>
            <a:r>
              <a:rPr lang="en" b="1">
                <a:solidFill>
                  <a:srgbClr val="595959"/>
                </a:solidFill>
              </a:rPr>
              <a:t>syllables</a:t>
            </a:r>
            <a:r>
              <a:rPr lang="en">
                <a:solidFill>
                  <a:srgbClr val="595959"/>
                </a:solidFill>
              </a:rPr>
              <a:t> in verse</a:t>
            </a:r>
            <a:endParaRPr>
              <a:solidFill>
                <a:srgbClr val="59595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</a:rPr>
              <a:t>Blank Verse</a:t>
            </a:r>
            <a:r>
              <a:rPr lang="en">
                <a:solidFill>
                  <a:srgbClr val="595959"/>
                </a:solidFill>
              </a:rPr>
              <a:t>: </a:t>
            </a:r>
            <a:r>
              <a:rPr lang="en" b="1">
                <a:solidFill>
                  <a:srgbClr val="595959"/>
                </a:solidFill>
              </a:rPr>
              <a:t>Unrhymed</a:t>
            </a:r>
            <a:r>
              <a:rPr lang="en">
                <a:solidFill>
                  <a:srgbClr val="595959"/>
                </a:solidFill>
              </a:rPr>
              <a:t> lines of </a:t>
            </a:r>
            <a:r>
              <a:rPr lang="en" b="1">
                <a:solidFill>
                  <a:srgbClr val="595959"/>
                </a:solidFill>
              </a:rPr>
              <a:t>iambic pentameter</a:t>
            </a:r>
            <a:endParaRPr b="1">
              <a:solidFill>
                <a:srgbClr val="59595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</a:rPr>
              <a:t>Iambic Pentameter</a:t>
            </a:r>
            <a:r>
              <a:rPr lang="en">
                <a:solidFill>
                  <a:srgbClr val="595959"/>
                </a:solidFill>
              </a:rPr>
              <a:t>: has </a:t>
            </a:r>
            <a:r>
              <a:rPr lang="en" b="1">
                <a:solidFill>
                  <a:srgbClr val="595959"/>
                </a:solidFill>
              </a:rPr>
              <a:t>five</a:t>
            </a:r>
            <a:r>
              <a:rPr lang="en">
                <a:solidFill>
                  <a:srgbClr val="595959"/>
                </a:solidFill>
              </a:rPr>
              <a:t> unstressed syllables, each followed by a stressed syllable</a:t>
            </a:r>
            <a:endParaRPr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1F1F"/>
                </a:solidFill>
                <a:latin typeface="Arial"/>
                <a:ea typeface="Arial"/>
                <a:cs typeface="Arial"/>
                <a:sym typeface="Arial"/>
              </a:rPr>
              <a:t>˘      ʹ     ˘     ʹ    ˘  ʹ    ˘   ʹ       ˘     ʹ</a:t>
            </a:r>
            <a:endParaRPr sz="2400">
              <a:solidFill>
                <a:srgbClr val="23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1F1F"/>
                </a:solidFill>
                <a:latin typeface="Arial"/>
                <a:ea typeface="Arial"/>
                <a:cs typeface="Arial"/>
                <a:sym typeface="Arial"/>
              </a:rPr>
              <a:t>So foul and fair a day I have not seen.</a:t>
            </a:r>
            <a:endParaRPr sz="2400">
              <a:solidFill>
                <a:srgbClr val="23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</a:rPr>
              <a:t>Example: So </a:t>
            </a:r>
            <a:r>
              <a:rPr lang="en" b="1">
                <a:solidFill>
                  <a:srgbClr val="595959"/>
                </a:solidFill>
              </a:rPr>
              <a:t>foul </a:t>
            </a:r>
            <a:r>
              <a:rPr lang="en">
                <a:solidFill>
                  <a:srgbClr val="595959"/>
                </a:solidFill>
              </a:rPr>
              <a:t>and </a:t>
            </a:r>
            <a:r>
              <a:rPr lang="en" b="1">
                <a:solidFill>
                  <a:srgbClr val="595959"/>
                </a:solidFill>
              </a:rPr>
              <a:t>fair</a:t>
            </a:r>
            <a:r>
              <a:rPr lang="en">
                <a:solidFill>
                  <a:srgbClr val="595959"/>
                </a:solidFill>
              </a:rPr>
              <a:t> a </a:t>
            </a:r>
            <a:r>
              <a:rPr lang="en" b="1">
                <a:solidFill>
                  <a:srgbClr val="595959"/>
                </a:solidFill>
              </a:rPr>
              <a:t>day</a:t>
            </a:r>
            <a:r>
              <a:rPr lang="en">
                <a:solidFill>
                  <a:srgbClr val="595959"/>
                </a:solidFill>
              </a:rPr>
              <a:t> I </a:t>
            </a:r>
            <a:r>
              <a:rPr lang="en" b="1">
                <a:solidFill>
                  <a:srgbClr val="595959"/>
                </a:solidFill>
              </a:rPr>
              <a:t>have</a:t>
            </a:r>
            <a:r>
              <a:rPr lang="en">
                <a:solidFill>
                  <a:srgbClr val="595959"/>
                </a:solidFill>
              </a:rPr>
              <a:t> not </a:t>
            </a:r>
            <a:r>
              <a:rPr lang="en" b="1">
                <a:solidFill>
                  <a:srgbClr val="595959"/>
                </a:solidFill>
              </a:rPr>
              <a:t>seen</a:t>
            </a:r>
            <a:r>
              <a:rPr lang="en">
                <a:solidFill>
                  <a:srgbClr val="595959"/>
                </a:solidFill>
              </a:rPr>
              <a:t>. </a:t>
            </a:r>
            <a:r>
              <a:rPr lang="en" sz="1200">
                <a:solidFill>
                  <a:srgbClr val="595959"/>
                </a:solidFill>
              </a:rPr>
              <a:t>(Act I, Scene 3)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990600" y="1257300"/>
            <a:ext cx="22671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486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Setting</a:t>
            </a:r>
            <a:endParaRPr sz="486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90600" y="1535381"/>
            <a:ext cx="7125000" cy="30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96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489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Scotland</a:t>
            </a:r>
            <a:endParaRPr/>
          </a:p>
          <a:p>
            <a:pPr marL="274320" marR="0" lvl="0" indent="-2489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Inverness Castle, Macbeth’s home, and other clammy places</a:t>
            </a:r>
            <a:endParaRPr/>
          </a:p>
          <a:p>
            <a:pPr marL="274320" marR="0" lvl="0" indent="-2489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Time: the 11</a:t>
            </a:r>
            <a:r>
              <a:rPr lang="en" b="0" i="0" u="none" strike="noStrike" cap="none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century, Thursday, around tea time</a:t>
            </a:r>
            <a:endParaRPr/>
          </a:p>
          <a:p>
            <a:pPr marL="274320" marR="0" lvl="0" indent="-2489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Atmosphere: dark, gloomy, foreboding, generally nasty</a:t>
            </a:r>
            <a:endParaRPr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9425" y="365675"/>
            <a:ext cx="5453700" cy="20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Plot</a:t>
            </a: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47700" y="342900"/>
            <a:ext cx="7543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96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Shakespeare follows a formula for most of his plays</a:t>
            </a:r>
            <a:endParaRPr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I: exposition</a:t>
            </a:r>
            <a:endParaRPr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II: rising action</a:t>
            </a:r>
            <a:endParaRPr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III: climax</a:t>
            </a:r>
            <a:endParaRPr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IV: falling action</a:t>
            </a:r>
            <a:endParaRPr/>
          </a:p>
          <a:p>
            <a:pPr marL="274320" marR="0" lvl="0" indent="-2235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V: resolution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(denouement)</a:t>
            </a:r>
            <a:endParaRPr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8400" y="804424"/>
            <a:ext cx="5455500" cy="34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On-screen Show (16:9)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Amatic SC</vt:lpstr>
      <vt:lpstr>Source Code Pro</vt:lpstr>
      <vt:lpstr>Arial</vt:lpstr>
      <vt:lpstr>Times New Roman</vt:lpstr>
      <vt:lpstr>Impact</vt:lpstr>
      <vt:lpstr>Beach Day</vt:lpstr>
      <vt:lpstr>NewsPrint</vt:lpstr>
      <vt:lpstr>William Shakespeare</vt:lpstr>
      <vt:lpstr>Macbeth</vt:lpstr>
      <vt:lpstr>Characteristics of a shakespearean tragedy</vt:lpstr>
      <vt:lpstr>Main character</vt:lpstr>
      <vt:lpstr>Dramatic conventions</vt:lpstr>
      <vt:lpstr>Dramatic  conventions</vt:lpstr>
      <vt:lpstr>style</vt:lpstr>
      <vt:lpstr>Setting</vt:lpstr>
      <vt:lpstr>Plot</vt:lpstr>
      <vt:lpstr> Macbeth</vt:lpstr>
      <vt:lpstr>Lady Macbeth</vt:lpstr>
      <vt:lpstr>King Duncan</vt:lpstr>
      <vt:lpstr>Malcolm </vt:lpstr>
      <vt:lpstr>Banquo</vt:lpstr>
      <vt:lpstr>Macduff</vt:lpstr>
      <vt:lpstr>The  Three Witches</vt:lpstr>
      <vt:lpstr>Themes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Adams, Jennifer (TCH)</dc:creator>
  <cp:lastModifiedBy>Adams, Jennifer (TCH)</cp:lastModifiedBy>
  <cp:revision>1</cp:revision>
  <dcterms:modified xsi:type="dcterms:W3CDTF">2018-03-23T12:38:52Z</dcterms:modified>
</cp:coreProperties>
</file>