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5143500" cx="9144000"/>
  <p:notesSz cx="6858000" cy="9144000"/>
  <p:embeddedFontLst>
    <p:embeddedFont>
      <p:font typeface="Raleway"/>
      <p:regular r:id="rId16"/>
      <p:bold r:id="rId17"/>
      <p:italic r:id="rId18"/>
      <p:boldItalic r:id="rId19"/>
    </p:embeddedFont>
    <p:embeddedFont>
      <p:font typeface="Lato"/>
      <p:regular r:id="rId20"/>
      <p:bold r:id="rId21"/>
      <p:italic r:id="rId22"/>
      <p:boldItalic r:id="rId23"/>
    </p:embeddedFont>
    <p:embeddedFont>
      <p:font typeface="Merriweather"/>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Lato-regular.fntdata"/><Relationship Id="rId22" Type="http://schemas.openxmlformats.org/officeDocument/2006/relationships/font" Target="fonts/Lato-italic.fntdata"/><Relationship Id="rId21" Type="http://schemas.openxmlformats.org/officeDocument/2006/relationships/font" Target="fonts/Lato-bold.fntdata"/><Relationship Id="rId24" Type="http://schemas.openxmlformats.org/officeDocument/2006/relationships/font" Target="fonts/Merriweather-regular.fntdata"/><Relationship Id="rId23" Type="http://schemas.openxmlformats.org/officeDocument/2006/relationships/font" Target="fonts/Lato-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erriweather-italic.fntdata"/><Relationship Id="rId25" Type="http://schemas.openxmlformats.org/officeDocument/2006/relationships/font" Target="fonts/Merriweather-bold.fntdata"/><Relationship Id="rId27" Type="http://schemas.openxmlformats.org/officeDocument/2006/relationships/font" Target="fonts/Merriweather-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Raleway-bold.fntdata"/><Relationship Id="rId16" Type="http://schemas.openxmlformats.org/officeDocument/2006/relationships/font" Target="fonts/Raleway-regular.fntdata"/><Relationship Id="rId19" Type="http://schemas.openxmlformats.org/officeDocument/2006/relationships/font" Target="fonts/Raleway-boldItalic.fntdata"/><Relationship Id="rId18" Type="http://schemas.openxmlformats.org/officeDocument/2006/relationships/font" Target="fonts/Raleway-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Shape 10"/>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Shape 11"/>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Shape 1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Shape 13"/>
          <p:cNvSpPr txBox="1"/>
          <p:nvPr>
            <p:ph type="ctrTitle"/>
          </p:nvPr>
        </p:nvSpPr>
        <p:spPr>
          <a:xfrm>
            <a:off x="2371725" y="630225"/>
            <a:ext cx="6331500" cy="15420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4" name="Shape 14"/>
          <p:cNvSpPr txBox="1"/>
          <p:nvPr>
            <p:ph idx="1" type="subTitle"/>
          </p:nvPr>
        </p:nvSpPr>
        <p:spPr>
          <a:xfrm>
            <a:off x="2390267" y="3238450"/>
            <a:ext cx="6331500" cy="1241700"/>
          </a:xfrm>
          <a:prstGeom prst="rect">
            <a:avLst/>
          </a:prstGeom>
        </p:spPr>
        <p:txBody>
          <a:bodyPr anchorCtr="0" anchor="b" bIns="91425" lIns="91425" spcFirstLastPara="1" rIns="91425" wrap="square" tIns="91425"/>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5" name="Shape 1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60" name="Shape 60"/>
        <p:cNvGrpSpPr/>
        <p:nvPr/>
      </p:nvGrpSpPr>
      <p:grpSpPr>
        <a:xfrm>
          <a:off x="0" y="0"/>
          <a:ext cx="0" cy="0"/>
          <a:chOff x="0" y="0"/>
          <a:chExt cx="0" cy="0"/>
        </a:xfrm>
      </p:grpSpPr>
      <p:cxnSp>
        <p:nvCxnSpPr>
          <p:cNvPr id="61" name="Shape 6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Shape 62"/>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Shape 63"/>
          <p:cNvSpPr txBox="1"/>
          <p:nvPr>
            <p:ph type="title"/>
          </p:nvPr>
        </p:nvSpPr>
        <p:spPr>
          <a:xfrm>
            <a:off x="853950" y="1304850"/>
            <a:ext cx="7436100" cy="1538400"/>
          </a:xfrm>
          <a:prstGeom prst="rect">
            <a:avLst/>
          </a:prstGeom>
        </p:spPr>
        <p:txBody>
          <a:bodyPr anchorCtr="0" anchor="ctr" bIns="91425" lIns="91425" spcFirstLastPara="1" rIns="91425" wrap="square" tIns="91425"/>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p:txBody>
      </p:sp>
      <p:sp>
        <p:nvSpPr>
          <p:cNvPr id="64" name="Shape 64"/>
          <p:cNvSpPr txBox="1"/>
          <p:nvPr>
            <p:ph idx="1" type="body"/>
          </p:nvPr>
        </p:nvSpPr>
        <p:spPr>
          <a:xfrm>
            <a:off x="853950" y="2919450"/>
            <a:ext cx="74361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5" name="Shape 6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6" name="Shape 66"/>
        <p:cNvGrpSpPr/>
        <p:nvPr/>
      </p:nvGrpSpPr>
      <p:grpSpPr>
        <a:xfrm>
          <a:off x="0" y="0"/>
          <a:ext cx="0" cy="0"/>
          <a:chOff x="0" y="0"/>
          <a:chExt cx="0" cy="0"/>
        </a:xfrm>
      </p:grpSpPr>
      <p:sp>
        <p:nvSpPr>
          <p:cNvPr id="67" name="Shape 6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Shape 17"/>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Shape 18"/>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Shape 19"/>
          <p:cNvSpPr txBox="1"/>
          <p:nvPr>
            <p:ph type="title"/>
          </p:nvPr>
        </p:nvSpPr>
        <p:spPr>
          <a:xfrm>
            <a:off x="406425" y="1806825"/>
            <a:ext cx="8296800" cy="1542000"/>
          </a:xfrm>
          <a:prstGeom prst="rect">
            <a:avLst/>
          </a:prstGeom>
        </p:spPr>
        <p:txBody>
          <a:bodyPr anchorCtr="0" anchor="ctr" bIns="91425" lIns="91425" spcFirstLastPara="1" rIns="91425" wrap="square" tIns="91425"/>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p:txBody>
      </p:sp>
      <p:sp>
        <p:nvSpPr>
          <p:cNvPr id="20" name="Shape 2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1" name="Shape 21"/>
        <p:cNvGrpSpPr/>
        <p:nvPr/>
      </p:nvGrpSpPr>
      <p:grpSpPr>
        <a:xfrm>
          <a:off x="0" y="0"/>
          <a:ext cx="0" cy="0"/>
          <a:chOff x="0" y="0"/>
          <a:chExt cx="0" cy="0"/>
        </a:xfrm>
      </p:grpSpPr>
      <p:cxnSp>
        <p:nvCxnSpPr>
          <p:cNvPr id="22" name="Shape 22"/>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Shape 23"/>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Shape 2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Shape 25"/>
          <p:cNvSpPr txBox="1"/>
          <p:nvPr>
            <p:ph type="title"/>
          </p:nvPr>
        </p:nvSpPr>
        <p:spPr>
          <a:xfrm>
            <a:off x="2400250" y="575950"/>
            <a:ext cx="6321600" cy="6354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Shape 26"/>
          <p:cNvSpPr txBox="1"/>
          <p:nvPr>
            <p:ph idx="1" type="body"/>
          </p:nvPr>
        </p:nvSpPr>
        <p:spPr>
          <a:xfrm>
            <a:off x="2410112" y="1595776"/>
            <a:ext cx="6321600" cy="3002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7" name="Shape 2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8" name="Shape 28"/>
        <p:cNvGrpSpPr/>
        <p:nvPr/>
      </p:nvGrpSpPr>
      <p:grpSpPr>
        <a:xfrm>
          <a:off x="0" y="0"/>
          <a:ext cx="0" cy="0"/>
          <a:chOff x="0" y="0"/>
          <a:chExt cx="0" cy="0"/>
        </a:xfrm>
      </p:grpSpPr>
      <p:cxnSp>
        <p:nvCxnSpPr>
          <p:cNvPr id="29" name="Shape 29"/>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Shape 30"/>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Shape 31"/>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Shape 32"/>
          <p:cNvSpPr txBox="1"/>
          <p:nvPr>
            <p:ph type="title"/>
          </p:nvPr>
        </p:nvSpPr>
        <p:spPr>
          <a:xfrm>
            <a:off x="2400250" y="575950"/>
            <a:ext cx="6321600" cy="6354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Shape 33"/>
          <p:cNvSpPr txBox="1"/>
          <p:nvPr>
            <p:ph idx="1" type="body"/>
          </p:nvPr>
        </p:nvSpPr>
        <p:spPr>
          <a:xfrm>
            <a:off x="2400303" y="1602675"/>
            <a:ext cx="3071400" cy="3002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Shape 34"/>
          <p:cNvSpPr txBox="1"/>
          <p:nvPr>
            <p:ph idx="2" type="body"/>
          </p:nvPr>
        </p:nvSpPr>
        <p:spPr>
          <a:xfrm>
            <a:off x="5650572" y="1602675"/>
            <a:ext cx="3071400" cy="3002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Shape 3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6" name="Shape 36"/>
        <p:cNvGrpSpPr/>
        <p:nvPr/>
      </p:nvGrpSpPr>
      <p:grpSpPr>
        <a:xfrm>
          <a:off x="0" y="0"/>
          <a:ext cx="0" cy="0"/>
          <a:chOff x="0" y="0"/>
          <a:chExt cx="0" cy="0"/>
        </a:xfrm>
      </p:grpSpPr>
      <p:sp>
        <p:nvSpPr>
          <p:cNvPr id="37" name="Shape 37"/>
          <p:cNvSpPr txBox="1"/>
          <p:nvPr>
            <p:ph type="title"/>
          </p:nvPr>
        </p:nvSpPr>
        <p:spPr>
          <a:xfrm>
            <a:off x="303300" y="411575"/>
            <a:ext cx="8520600" cy="6396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8" name="Shape 3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9" name="Shape 39"/>
        <p:cNvGrpSpPr/>
        <p:nvPr/>
      </p:nvGrpSpPr>
      <p:grpSpPr>
        <a:xfrm>
          <a:off x="0" y="0"/>
          <a:ext cx="0" cy="0"/>
          <a:chOff x="0" y="0"/>
          <a:chExt cx="0" cy="0"/>
        </a:xfrm>
      </p:grpSpPr>
      <p:cxnSp>
        <p:nvCxnSpPr>
          <p:cNvPr id="40" name="Shape 4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Shape 41"/>
          <p:cNvSpPr txBox="1"/>
          <p:nvPr>
            <p:ph type="title"/>
          </p:nvPr>
        </p:nvSpPr>
        <p:spPr>
          <a:xfrm>
            <a:off x="319500" y="936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2" name="Shape 42"/>
          <p:cNvSpPr txBox="1"/>
          <p:nvPr>
            <p:ph idx="1" type="body"/>
          </p:nvPr>
        </p:nvSpPr>
        <p:spPr>
          <a:xfrm>
            <a:off x="319500" y="1846804"/>
            <a:ext cx="2808000" cy="28062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3" name="Shape 4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44" name="Shape 44"/>
        <p:cNvGrpSpPr/>
        <p:nvPr/>
      </p:nvGrpSpPr>
      <p:grpSpPr>
        <a:xfrm>
          <a:off x="0" y="0"/>
          <a:ext cx="0" cy="0"/>
          <a:chOff x="0" y="0"/>
          <a:chExt cx="0" cy="0"/>
        </a:xfrm>
      </p:grpSpPr>
      <p:cxnSp>
        <p:nvCxnSpPr>
          <p:cNvPr id="45" name="Shape 45"/>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Shape 46"/>
          <p:cNvSpPr txBox="1"/>
          <p:nvPr>
            <p:ph type="title"/>
          </p:nvPr>
        </p:nvSpPr>
        <p:spPr>
          <a:xfrm>
            <a:off x="283103" y="712141"/>
            <a:ext cx="6244200" cy="38355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47" name="Shape 4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8" name="Shape 48"/>
        <p:cNvGrpSpPr/>
        <p:nvPr/>
      </p:nvGrpSpPr>
      <p:grpSpPr>
        <a:xfrm>
          <a:off x="0" y="0"/>
          <a:ext cx="0" cy="0"/>
          <a:chOff x="0" y="0"/>
          <a:chExt cx="0" cy="0"/>
        </a:xfrm>
      </p:grpSpPr>
      <p:sp>
        <p:nvSpPr>
          <p:cNvPr id="49" name="Shape 4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50" name="Shape 50"/>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Shape 51"/>
          <p:cNvSpPr txBox="1"/>
          <p:nvPr>
            <p:ph type="title"/>
          </p:nvPr>
        </p:nvSpPr>
        <p:spPr>
          <a:xfrm>
            <a:off x="265500" y="1397350"/>
            <a:ext cx="4045200" cy="1318200"/>
          </a:xfrm>
          <a:prstGeom prst="rect">
            <a:avLst/>
          </a:prstGeom>
        </p:spPr>
        <p:txBody>
          <a:bodyPr anchorCtr="0" anchor="b" bIns="91425" lIns="91425" spcFirstLastPara="1" rIns="91425" wrap="square" tIns="91425"/>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p:txBody>
      </p:sp>
      <p:sp>
        <p:nvSpPr>
          <p:cNvPr id="52" name="Shape 52"/>
          <p:cNvSpPr txBox="1"/>
          <p:nvPr>
            <p:ph idx="1" type="subTitle"/>
          </p:nvPr>
        </p:nvSpPr>
        <p:spPr>
          <a:xfrm>
            <a:off x="265500" y="273537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3" name="Shape 53"/>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4" name="Shape 5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5" name="Shape 55"/>
        <p:cNvGrpSpPr/>
        <p:nvPr/>
      </p:nvGrpSpPr>
      <p:grpSpPr>
        <a:xfrm>
          <a:off x="0" y="0"/>
          <a:ext cx="0" cy="0"/>
          <a:chOff x="0" y="0"/>
          <a:chExt cx="0" cy="0"/>
        </a:xfrm>
      </p:grpSpPr>
      <p:cxnSp>
        <p:nvCxnSpPr>
          <p:cNvPr id="56" name="Shape 56"/>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Shape 5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Shape 58"/>
          <p:cNvSpPr txBox="1"/>
          <p:nvPr>
            <p:ph idx="1" type="body"/>
          </p:nvPr>
        </p:nvSpPr>
        <p:spPr>
          <a:xfrm>
            <a:off x="328017" y="4226025"/>
            <a:ext cx="8388600" cy="3936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59" name="Shape 5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wiss-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Shape 7"/>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Shape 8"/>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algn="r">
              <a:spcBef>
                <a:spcPts val="0"/>
              </a:spcBef>
              <a:buNone/>
              <a:defRPr sz="1000">
                <a:solidFill>
                  <a:schemeClr val="dk2"/>
                </a:solidFill>
                <a:latin typeface="Lato"/>
                <a:ea typeface="Lato"/>
                <a:cs typeface="Lato"/>
                <a:sym typeface="Lato"/>
              </a:defRPr>
            </a:lvl1pPr>
            <a:lvl2pPr lvl="1" algn="r">
              <a:spcBef>
                <a:spcPts val="0"/>
              </a:spcBef>
              <a:buNone/>
              <a:defRPr sz="1000">
                <a:solidFill>
                  <a:schemeClr val="dk2"/>
                </a:solidFill>
                <a:latin typeface="Lato"/>
                <a:ea typeface="Lato"/>
                <a:cs typeface="Lato"/>
                <a:sym typeface="Lato"/>
              </a:defRPr>
            </a:lvl2pPr>
            <a:lvl3pPr lvl="2" algn="r">
              <a:spcBef>
                <a:spcPts val="0"/>
              </a:spcBef>
              <a:buNone/>
              <a:defRPr sz="1000">
                <a:solidFill>
                  <a:schemeClr val="dk2"/>
                </a:solidFill>
                <a:latin typeface="Lato"/>
                <a:ea typeface="Lato"/>
                <a:cs typeface="Lato"/>
                <a:sym typeface="Lato"/>
              </a:defRPr>
            </a:lvl3pPr>
            <a:lvl4pPr lvl="3" algn="r">
              <a:spcBef>
                <a:spcPts val="0"/>
              </a:spcBef>
              <a:buNone/>
              <a:defRPr sz="1000">
                <a:solidFill>
                  <a:schemeClr val="dk2"/>
                </a:solidFill>
                <a:latin typeface="Lato"/>
                <a:ea typeface="Lato"/>
                <a:cs typeface="Lato"/>
                <a:sym typeface="Lato"/>
              </a:defRPr>
            </a:lvl4pPr>
            <a:lvl5pPr lvl="4" algn="r">
              <a:spcBef>
                <a:spcPts val="0"/>
              </a:spcBef>
              <a:buNone/>
              <a:defRPr sz="1000">
                <a:solidFill>
                  <a:schemeClr val="dk2"/>
                </a:solidFill>
                <a:latin typeface="Lato"/>
                <a:ea typeface="Lato"/>
                <a:cs typeface="Lato"/>
                <a:sym typeface="Lato"/>
              </a:defRPr>
            </a:lvl5pPr>
            <a:lvl6pPr lvl="5" algn="r">
              <a:spcBef>
                <a:spcPts val="0"/>
              </a:spcBef>
              <a:buNone/>
              <a:defRPr sz="1000">
                <a:solidFill>
                  <a:schemeClr val="dk2"/>
                </a:solidFill>
                <a:latin typeface="Lato"/>
                <a:ea typeface="Lato"/>
                <a:cs typeface="Lato"/>
                <a:sym typeface="Lato"/>
              </a:defRPr>
            </a:lvl6pPr>
            <a:lvl7pPr lvl="6" algn="r">
              <a:spcBef>
                <a:spcPts val="0"/>
              </a:spcBef>
              <a:buNone/>
              <a:defRPr sz="1000">
                <a:solidFill>
                  <a:schemeClr val="dk2"/>
                </a:solidFill>
                <a:latin typeface="Lato"/>
                <a:ea typeface="Lato"/>
                <a:cs typeface="Lato"/>
                <a:sym typeface="Lato"/>
              </a:defRPr>
            </a:lvl7pPr>
            <a:lvl8pPr lvl="7" algn="r">
              <a:spcBef>
                <a:spcPts val="0"/>
              </a:spcBef>
              <a:buNone/>
              <a:defRPr sz="1000">
                <a:solidFill>
                  <a:schemeClr val="dk2"/>
                </a:solidFill>
                <a:latin typeface="Lato"/>
                <a:ea typeface="Lato"/>
                <a:cs typeface="Lato"/>
                <a:sym typeface="Lato"/>
              </a:defRPr>
            </a:lvl8pPr>
            <a:lvl9pPr lvl="8" algn="r">
              <a:spcBef>
                <a:spcPts val="0"/>
              </a:spcBef>
              <a:buNone/>
              <a:defRPr sz="1000">
                <a:solidFill>
                  <a:schemeClr val="dk2"/>
                </a:solidFill>
                <a:latin typeface="Lato"/>
                <a:ea typeface="Lato"/>
                <a:cs typeface="Lato"/>
                <a:sym typeface="La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www.thoughtco.com/paragraph-composition-term-1691565"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thoughtco.com/avoid-common-main-idea-mistakes-321175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thoughtco.com/sat-literature-subject-test-information-3211781" TargetMode="External"/><Relationship Id="rId4" Type="http://schemas.openxmlformats.org/officeDocument/2006/relationships/hyperlink" Target="https://www.thoughtco.com/william-shakespeare-and-his-work-2985055"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thoughtco.com/men-and-women-equal-at-last-1210294"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ctrTitle"/>
          </p:nvPr>
        </p:nvSpPr>
        <p:spPr>
          <a:xfrm>
            <a:off x="446250" y="1240875"/>
            <a:ext cx="8275500" cy="15420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lang="en" sz="7200"/>
              <a:t>Main Idea</a:t>
            </a:r>
            <a:endParaRPr sz="7200"/>
          </a:p>
        </p:txBody>
      </p:sp>
      <p:sp>
        <p:nvSpPr>
          <p:cNvPr id="73" name="Shape 73"/>
          <p:cNvSpPr txBox="1"/>
          <p:nvPr>
            <p:ph idx="1" type="subTitle"/>
          </p:nvPr>
        </p:nvSpPr>
        <p:spPr>
          <a:xfrm>
            <a:off x="352303" y="3238450"/>
            <a:ext cx="8369400" cy="1241700"/>
          </a:xfrm>
          <a:prstGeom prst="rect">
            <a:avLst/>
          </a:prstGeom>
        </p:spPr>
        <p:txBody>
          <a:bodyPr anchorCtr="0" anchor="b" bIns="91425" lIns="91425" spcFirstLastPara="1" rIns="91425" wrap="square" tIns="91425">
            <a:noAutofit/>
          </a:bodyPr>
          <a:lstStyle/>
          <a:p>
            <a:pPr indent="0" lvl="0" marL="0" algn="ctr">
              <a:spcBef>
                <a:spcPts val="0"/>
              </a:spcBef>
              <a:spcAft>
                <a:spcPts val="0"/>
              </a:spcAft>
              <a:buNone/>
            </a:pPr>
            <a:r>
              <a:rPr b="1" lang="en" sz="3000"/>
              <a:t>What it is and how to find it!</a:t>
            </a:r>
            <a:endParaRPr b="1" sz="3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2"/>
              </a:buClr>
              <a:buSzPts val="1100"/>
              <a:buFont typeface="Arial"/>
              <a:buNone/>
            </a:pPr>
            <a:r>
              <a:rPr lang="en"/>
              <a:t>Practice: What is the Main Idea?</a:t>
            </a:r>
            <a:endParaRPr/>
          </a:p>
        </p:txBody>
      </p:sp>
      <p:sp>
        <p:nvSpPr>
          <p:cNvPr id="127" name="Shape 127"/>
          <p:cNvSpPr txBox="1"/>
          <p:nvPr>
            <p:ph idx="1" type="body"/>
          </p:nvPr>
        </p:nvSpPr>
        <p:spPr>
          <a:xfrm>
            <a:off x="330846" y="1489125"/>
            <a:ext cx="8391000" cy="30024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2"/>
              </a:buClr>
              <a:buSzPts val="1100"/>
              <a:buFont typeface="Arial"/>
              <a:buNone/>
            </a:pPr>
            <a:r>
              <a:rPr lang="en" sz="2000">
                <a:latin typeface="Merriweather"/>
                <a:ea typeface="Merriweather"/>
                <a:cs typeface="Merriweather"/>
                <a:sym typeface="Merriweather"/>
              </a:rPr>
              <a:t>In high school, I tried writing my own novels and short stories.  After high school, I married a woman who was a fine poet and who became an editorial assistant at a publishing company.  As a private joke for her, I began to write a science fiction novel.  When I showed it to her, she suggested I submit it to her boss.  I did and it was accepted.</a:t>
            </a:r>
            <a:endParaRPr sz="2000">
              <a:latin typeface="Merriweather"/>
              <a:ea typeface="Merriweather"/>
              <a:cs typeface="Merriweather"/>
              <a:sym typeface="Merriweather"/>
            </a:endParaRPr>
          </a:p>
          <a:p>
            <a:pPr indent="0" lvl="0" marL="0" rtl="0">
              <a:lnSpc>
                <a:spcPct val="100000"/>
              </a:lnSpc>
              <a:spcBef>
                <a:spcPts val="1600"/>
              </a:spcBef>
              <a:spcAft>
                <a:spcPts val="0"/>
              </a:spcAft>
              <a:buNone/>
            </a:pPr>
            <a:r>
              <a:rPr b="1" lang="en" sz="3000">
                <a:latin typeface="Raleway"/>
                <a:ea typeface="Raleway"/>
                <a:cs typeface="Raleway"/>
                <a:sym typeface="Raleway"/>
              </a:rPr>
              <a:t>What is the Main Idea?</a:t>
            </a:r>
            <a:endParaRPr>
              <a:solidFill>
                <a:srgbClr val="282828"/>
              </a:solidFill>
              <a:highlight>
                <a:srgbClr val="FFFFFF"/>
              </a:highlight>
              <a:latin typeface="Georgia"/>
              <a:ea typeface="Georgia"/>
              <a:cs typeface="Georgia"/>
              <a:sym typeface="Georgia"/>
            </a:endParaRPr>
          </a:p>
          <a:p>
            <a:pPr indent="0" lvl="0" marL="0">
              <a:spcBef>
                <a:spcPts val="0"/>
              </a:spcBef>
              <a:spcAft>
                <a:spcPts val="0"/>
              </a:spcAft>
              <a:buNone/>
            </a:pPr>
            <a:r>
              <a:rPr lang="en"/>
              <a:t>	</a:t>
            </a:r>
            <a:endParaRPr/>
          </a:p>
          <a:p>
            <a:pPr indent="0" lvl="0" marL="0">
              <a:spcBef>
                <a:spcPts val="16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2400">
                <a:latin typeface="Merriweather"/>
                <a:ea typeface="Merriweather"/>
                <a:cs typeface="Merriweather"/>
                <a:sym typeface="Merriweather"/>
              </a:rPr>
              <a:t>Answer</a:t>
            </a:r>
            <a:r>
              <a:rPr lang="en" sz="2400">
                <a:latin typeface="Lato"/>
                <a:ea typeface="Lato"/>
                <a:cs typeface="Lato"/>
                <a:sym typeface="Lato"/>
              </a:rPr>
              <a:t>:</a:t>
            </a:r>
            <a:endParaRPr sz="2400"/>
          </a:p>
        </p:txBody>
      </p:sp>
      <p:sp>
        <p:nvSpPr>
          <p:cNvPr id="133" name="Shape 133"/>
          <p:cNvSpPr txBox="1"/>
          <p:nvPr>
            <p:ph idx="1" type="body"/>
          </p:nvPr>
        </p:nvSpPr>
        <p:spPr>
          <a:xfrm>
            <a:off x="129171" y="1595775"/>
            <a:ext cx="8602500" cy="30024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2"/>
              </a:buClr>
              <a:buSzPts val="1100"/>
              <a:buFont typeface="Arial"/>
              <a:buNone/>
            </a:pPr>
            <a:r>
              <a:rPr b="1" lang="en" sz="2400" u="sng">
                <a:latin typeface="Merriweather"/>
                <a:ea typeface="Merriweather"/>
                <a:cs typeface="Merriweather"/>
                <a:sym typeface="Merriweather"/>
              </a:rPr>
              <a:t>Main Idea: </a:t>
            </a:r>
            <a:r>
              <a:rPr lang="en" sz="2400">
                <a:latin typeface="Merriweather"/>
                <a:ea typeface="Merriweather"/>
                <a:cs typeface="Merriweather"/>
                <a:sym typeface="Merriweather"/>
              </a:rPr>
              <a:t>The speaker wrote Science Fiction as a joke for his wife but it ended up being published.</a:t>
            </a:r>
            <a:endParaRPr sz="2400">
              <a:latin typeface="Merriweather"/>
              <a:ea typeface="Merriweather"/>
              <a:cs typeface="Merriweather"/>
              <a:sym typeface="Merriweather"/>
            </a:endParaRPr>
          </a:p>
          <a:p>
            <a:pPr indent="0" lvl="0" marL="0">
              <a:spcBef>
                <a:spcPts val="160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What is it??</a:t>
            </a:r>
            <a:endParaRPr/>
          </a:p>
        </p:txBody>
      </p:sp>
      <p:sp>
        <p:nvSpPr>
          <p:cNvPr id="79" name="Shape 79"/>
          <p:cNvSpPr txBox="1"/>
          <p:nvPr>
            <p:ph idx="1" type="body"/>
          </p:nvPr>
        </p:nvSpPr>
        <p:spPr>
          <a:xfrm>
            <a:off x="504950" y="1139075"/>
            <a:ext cx="8226600" cy="34590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sz="2200">
                <a:solidFill>
                  <a:srgbClr val="282828"/>
                </a:solidFill>
                <a:highlight>
                  <a:srgbClr val="FFFFFF"/>
                </a:highlight>
                <a:latin typeface="Georgia"/>
                <a:ea typeface="Georgia"/>
                <a:cs typeface="Georgia"/>
                <a:sym typeface="Georgia"/>
              </a:rPr>
              <a:t>The main idea of a paragraph is the </a:t>
            </a:r>
            <a:r>
              <a:rPr b="1" i="1" lang="en" sz="2200" u="sng">
                <a:solidFill>
                  <a:schemeClr val="dk1"/>
                </a:solidFill>
                <a:highlight>
                  <a:srgbClr val="FFFFFF"/>
                </a:highlight>
                <a:latin typeface="Georgia"/>
                <a:ea typeface="Georgia"/>
                <a:cs typeface="Georgia"/>
                <a:sym typeface="Georgia"/>
              </a:rPr>
              <a:t>point of the passage, minus all the details</a:t>
            </a:r>
            <a:r>
              <a:rPr i="1" lang="en" sz="2200">
                <a:solidFill>
                  <a:srgbClr val="282828"/>
                </a:solidFill>
                <a:highlight>
                  <a:srgbClr val="FFFFFF"/>
                </a:highlight>
                <a:latin typeface="Georgia"/>
                <a:ea typeface="Georgia"/>
                <a:cs typeface="Georgia"/>
                <a:sym typeface="Georgia"/>
              </a:rPr>
              <a:t>.</a:t>
            </a:r>
            <a:r>
              <a:rPr lang="en" sz="2200">
                <a:solidFill>
                  <a:srgbClr val="282828"/>
                </a:solidFill>
                <a:highlight>
                  <a:srgbClr val="FFFFFF"/>
                </a:highlight>
                <a:latin typeface="Georgia"/>
                <a:ea typeface="Georgia"/>
                <a:cs typeface="Georgia"/>
                <a:sym typeface="Georgia"/>
              </a:rPr>
              <a:t> It is the main point or concept that the author wants to communicate to the readers about the topic. Hence, in a paragraph, when the main idea is stated directly, it is expressed in what is called the </a:t>
            </a:r>
            <a:r>
              <a:rPr b="1" i="1" lang="en" sz="2200" u="sng">
                <a:solidFill>
                  <a:schemeClr val="dk1"/>
                </a:solidFill>
                <a:highlight>
                  <a:srgbClr val="FFFFFF"/>
                </a:highlight>
                <a:latin typeface="Georgia"/>
                <a:ea typeface="Georgia"/>
                <a:cs typeface="Georgia"/>
                <a:sym typeface="Georgia"/>
              </a:rPr>
              <a:t>topic sentence</a:t>
            </a:r>
            <a:r>
              <a:rPr lang="en" sz="2200">
                <a:solidFill>
                  <a:srgbClr val="282828"/>
                </a:solidFill>
                <a:highlight>
                  <a:srgbClr val="FFFFFF"/>
                </a:highlight>
                <a:latin typeface="Georgia"/>
                <a:ea typeface="Georgia"/>
                <a:cs typeface="Georgia"/>
                <a:sym typeface="Georgia"/>
              </a:rPr>
              <a:t>. It gives the overarching idea of what the paragraph is about and is supported by the details in the paragraph. In a multi-paragraph article, the main idea is expressed in the </a:t>
            </a:r>
            <a:r>
              <a:rPr b="1" i="1" lang="en" sz="2200" u="sng">
                <a:solidFill>
                  <a:schemeClr val="dk1"/>
                </a:solidFill>
                <a:highlight>
                  <a:srgbClr val="FFFFFF"/>
                </a:highlight>
                <a:latin typeface="Georgia"/>
                <a:ea typeface="Georgia"/>
                <a:cs typeface="Georgia"/>
                <a:sym typeface="Georgia"/>
              </a:rPr>
              <a:t>thesis statement</a:t>
            </a:r>
            <a:r>
              <a:rPr b="1" lang="en" sz="2200" u="sng">
                <a:solidFill>
                  <a:schemeClr val="dk1"/>
                </a:solidFill>
                <a:highlight>
                  <a:srgbClr val="FFFFFF"/>
                </a:highlight>
                <a:latin typeface="Georgia"/>
                <a:ea typeface="Georgia"/>
                <a:cs typeface="Georgia"/>
                <a:sym typeface="Georgia"/>
              </a:rPr>
              <a:t>.</a:t>
            </a:r>
            <a:r>
              <a:rPr lang="en" sz="2200">
                <a:solidFill>
                  <a:srgbClr val="282828"/>
                </a:solidFill>
                <a:highlight>
                  <a:srgbClr val="FFFFFF"/>
                </a:highlight>
                <a:latin typeface="Georgia"/>
                <a:ea typeface="Georgia"/>
                <a:cs typeface="Georgia"/>
                <a:sym typeface="Georgia"/>
              </a:rPr>
              <a:t> </a:t>
            </a:r>
            <a:r>
              <a:rPr lang="en" sz="900">
                <a:solidFill>
                  <a:srgbClr val="282828"/>
                </a:solidFill>
                <a:highlight>
                  <a:srgbClr val="FFFFFF"/>
                </a:highlight>
                <a:latin typeface="Georgia"/>
                <a:ea typeface="Georgia"/>
                <a:cs typeface="Georgia"/>
                <a:sym typeface="Georgia"/>
              </a:rPr>
              <a:t>https://www.thoughtco.com/how-to-find-the-main-idea-3212047</a:t>
            </a:r>
            <a:endParaRPr sz="9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nSpc>
                <a:spcPct val="115000"/>
              </a:lnSpc>
              <a:spcBef>
                <a:spcPts val="1400"/>
              </a:spcBef>
              <a:spcAft>
                <a:spcPts val="0"/>
              </a:spcAft>
              <a:buClr>
                <a:schemeClr val="dk2"/>
              </a:buClr>
              <a:buSzPts val="1100"/>
              <a:buFont typeface="Arial"/>
              <a:buNone/>
            </a:pPr>
            <a:r>
              <a:rPr lang="en">
                <a:solidFill>
                  <a:srgbClr val="282828"/>
                </a:solidFill>
                <a:latin typeface="Lato"/>
                <a:ea typeface="Lato"/>
                <a:cs typeface="Lato"/>
                <a:sym typeface="Lato"/>
              </a:rPr>
              <a:t>How to Find the Main Idea</a:t>
            </a:r>
            <a:endParaRPr>
              <a:solidFill>
                <a:srgbClr val="282828"/>
              </a:solidFill>
              <a:latin typeface="Lato"/>
              <a:ea typeface="Lato"/>
              <a:cs typeface="Lato"/>
              <a:sym typeface="Lato"/>
            </a:endParaRPr>
          </a:p>
          <a:p>
            <a:pPr indent="0" lvl="0" marL="0">
              <a:spcBef>
                <a:spcPts val="0"/>
              </a:spcBef>
              <a:spcAft>
                <a:spcPts val="0"/>
              </a:spcAft>
              <a:buNone/>
            </a:pPr>
            <a:r>
              <a:t/>
            </a:r>
            <a:endParaRPr sz="1300">
              <a:solidFill>
                <a:srgbClr val="282828"/>
              </a:solidFill>
              <a:latin typeface="Lato"/>
              <a:ea typeface="Lato"/>
              <a:cs typeface="Lato"/>
              <a:sym typeface="Lato"/>
            </a:endParaRPr>
          </a:p>
        </p:txBody>
      </p:sp>
      <p:sp>
        <p:nvSpPr>
          <p:cNvPr id="85" name="Shape 85"/>
          <p:cNvSpPr txBox="1"/>
          <p:nvPr>
            <p:ph idx="1" type="body"/>
          </p:nvPr>
        </p:nvSpPr>
        <p:spPr>
          <a:xfrm>
            <a:off x="429300" y="1468000"/>
            <a:ext cx="8285400" cy="3581400"/>
          </a:xfrm>
          <a:prstGeom prst="rect">
            <a:avLst/>
          </a:prstGeom>
        </p:spPr>
        <p:txBody>
          <a:bodyPr anchorCtr="0" anchor="t" bIns="91425" lIns="91425" spcFirstLastPara="1" rIns="91425" wrap="square" tIns="91425">
            <a:noAutofit/>
          </a:bodyPr>
          <a:lstStyle/>
          <a:p>
            <a:pPr indent="0" lvl="0" marL="0" rtl="0">
              <a:spcBef>
                <a:spcPts val="0"/>
              </a:spcBef>
              <a:spcAft>
                <a:spcPts val="0"/>
              </a:spcAft>
              <a:buClr>
                <a:schemeClr val="dk2"/>
              </a:buClr>
              <a:buSzPts val="1100"/>
              <a:buFont typeface="Arial"/>
              <a:buNone/>
            </a:pPr>
            <a:r>
              <a:rPr b="1" i="1" lang="en" sz="2000" u="sng">
                <a:solidFill>
                  <a:schemeClr val="dk1"/>
                </a:solidFill>
                <a:latin typeface="Georgia"/>
                <a:ea typeface="Georgia"/>
                <a:cs typeface="Georgia"/>
                <a:sym typeface="Georgia"/>
              </a:rPr>
              <a:t>Identify the Topic</a:t>
            </a:r>
            <a:endParaRPr b="1" i="1" sz="2000" u="sng">
              <a:solidFill>
                <a:schemeClr val="dk1"/>
              </a:solidFill>
              <a:latin typeface="Georgia"/>
              <a:ea typeface="Georgia"/>
              <a:cs typeface="Georgia"/>
              <a:sym typeface="Georgia"/>
            </a:endParaRPr>
          </a:p>
          <a:p>
            <a:pPr indent="0" lvl="0" marL="0" rtl="0">
              <a:spcBef>
                <a:spcPts val="0"/>
              </a:spcBef>
              <a:spcAft>
                <a:spcPts val="0"/>
              </a:spcAft>
              <a:buNone/>
            </a:pPr>
            <a:r>
              <a:rPr lang="en" sz="2000">
                <a:solidFill>
                  <a:srgbClr val="282828"/>
                </a:solidFill>
                <a:latin typeface="Georgia"/>
                <a:ea typeface="Georgia"/>
                <a:cs typeface="Georgia"/>
                <a:sym typeface="Georgia"/>
              </a:rPr>
              <a:t>Read the passage through completely, then try to identify the topic. Who or what is the paragraph about?</a:t>
            </a:r>
            <a:endParaRPr sz="2000">
              <a:solidFill>
                <a:srgbClr val="282828"/>
              </a:solidFill>
              <a:latin typeface="Georgia"/>
              <a:ea typeface="Georgia"/>
              <a:cs typeface="Georgia"/>
              <a:sym typeface="Georgia"/>
            </a:endParaRPr>
          </a:p>
          <a:p>
            <a:pPr indent="0" lvl="0" marL="0" rtl="0">
              <a:spcBef>
                <a:spcPts val="0"/>
              </a:spcBef>
              <a:spcAft>
                <a:spcPts val="0"/>
              </a:spcAft>
              <a:buNone/>
            </a:pPr>
            <a:r>
              <a:t/>
            </a:r>
            <a:endParaRPr sz="2000">
              <a:solidFill>
                <a:srgbClr val="282828"/>
              </a:solidFill>
              <a:latin typeface="Georgia"/>
              <a:ea typeface="Georgia"/>
              <a:cs typeface="Georgia"/>
              <a:sym typeface="Georgia"/>
            </a:endParaRPr>
          </a:p>
          <a:p>
            <a:pPr indent="0" lvl="0" marL="0" rtl="0">
              <a:spcBef>
                <a:spcPts val="0"/>
              </a:spcBef>
              <a:spcAft>
                <a:spcPts val="0"/>
              </a:spcAft>
              <a:buNone/>
            </a:pPr>
            <a:r>
              <a:rPr b="1" i="1" lang="en" sz="2000" u="sng">
                <a:solidFill>
                  <a:schemeClr val="dk1"/>
                </a:solidFill>
                <a:latin typeface="Georgia"/>
                <a:ea typeface="Georgia"/>
                <a:cs typeface="Georgia"/>
                <a:sym typeface="Georgia"/>
              </a:rPr>
              <a:t>Summarize the Passage</a:t>
            </a:r>
            <a:endParaRPr b="1" i="1" sz="2000" u="sng">
              <a:solidFill>
                <a:schemeClr val="dk1"/>
              </a:solidFill>
              <a:latin typeface="Georgia"/>
              <a:ea typeface="Georgia"/>
              <a:cs typeface="Georgia"/>
              <a:sym typeface="Georgia"/>
            </a:endParaRPr>
          </a:p>
          <a:p>
            <a:pPr indent="0" lvl="0" marL="0" rtl="0">
              <a:spcBef>
                <a:spcPts val="0"/>
              </a:spcBef>
              <a:spcAft>
                <a:spcPts val="0"/>
              </a:spcAft>
              <a:buNone/>
            </a:pPr>
            <a:r>
              <a:rPr lang="en" sz="2000">
                <a:solidFill>
                  <a:srgbClr val="282828"/>
                </a:solidFill>
                <a:latin typeface="Georgia"/>
                <a:ea typeface="Georgia"/>
                <a:cs typeface="Georgia"/>
                <a:sym typeface="Georgia"/>
              </a:rPr>
              <a:t>After reading the passage through thoroughly, summarize it in your own words in </a:t>
            </a:r>
            <a:r>
              <a:rPr b="1" lang="en" sz="2000">
                <a:solidFill>
                  <a:schemeClr val="dk1"/>
                </a:solidFill>
                <a:latin typeface="Georgia"/>
                <a:ea typeface="Georgia"/>
                <a:cs typeface="Georgia"/>
                <a:sym typeface="Georgia"/>
              </a:rPr>
              <a:t>one sentence</a:t>
            </a:r>
            <a:r>
              <a:rPr lang="en" sz="2000">
                <a:solidFill>
                  <a:srgbClr val="282828"/>
                </a:solidFill>
                <a:latin typeface="Georgia"/>
                <a:ea typeface="Georgia"/>
                <a:cs typeface="Georgia"/>
                <a:sym typeface="Georgia"/>
              </a:rPr>
              <a:t> that includes the gist of every idea from the paragraph. A good way to do this is to pretend you have just ten words to tell someone what the passage is about. </a:t>
            </a:r>
            <a:endParaRPr sz="2000">
              <a:solidFill>
                <a:srgbClr val="282828"/>
              </a:solidFill>
              <a:latin typeface="Georgia"/>
              <a:ea typeface="Georgia"/>
              <a:cs typeface="Georgia"/>
              <a:sym typeface="Georgia"/>
            </a:endParaRPr>
          </a:p>
          <a:p>
            <a:pPr indent="0" lvl="0" marL="0" rtl="0">
              <a:spcBef>
                <a:spcPts val="0"/>
              </a:spcBef>
              <a:spcAft>
                <a:spcPts val="0"/>
              </a:spcAft>
              <a:buNone/>
            </a:pPr>
            <a:r>
              <a:t/>
            </a:r>
            <a:endParaRPr sz="1300">
              <a:solidFill>
                <a:srgbClr val="282828"/>
              </a:solidFill>
              <a:latin typeface="Georgia"/>
              <a:ea typeface="Georgia"/>
              <a:cs typeface="Georgia"/>
              <a:sym typeface="Georgia"/>
            </a:endParaRPr>
          </a:p>
          <a:p>
            <a:pPr indent="0" lvl="0" marL="0" rtl="0">
              <a:spcBef>
                <a:spcPts val="0"/>
              </a:spcBef>
              <a:spcAft>
                <a:spcPts val="0"/>
              </a:spcAft>
              <a:buClr>
                <a:schemeClr val="dk2"/>
              </a:buClr>
              <a:buSzPts val="1100"/>
              <a:buFont typeface="Arial"/>
              <a:buNone/>
            </a:pPr>
            <a:r>
              <a:t/>
            </a:r>
            <a:endParaRPr sz="1300">
              <a:solidFill>
                <a:srgbClr val="282828"/>
              </a:solidFill>
              <a:latin typeface="Georgia"/>
              <a:ea typeface="Georgia"/>
              <a:cs typeface="Georgia"/>
              <a:sym typeface="Georgia"/>
            </a:endParaRPr>
          </a:p>
          <a:p>
            <a:pPr indent="0" lvl="0" marL="0" rtl="0">
              <a:spcBef>
                <a:spcPts val="0"/>
              </a:spcBef>
              <a:spcAft>
                <a:spcPts val="0"/>
              </a:spcAft>
              <a:buClr>
                <a:schemeClr val="dk2"/>
              </a:buClr>
              <a:buSzPts val="1100"/>
              <a:buFont typeface="Arial"/>
              <a:buNone/>
            </a:pPr>
            <a:r>
              <a:t/>
            </a:r>
            <a:endParaRPr sz="1300">
              <a:solidFill>
                <a:srgbClr val="282828"/>
              </a:solidFill>
              <a:latin typeface="Georgia"/>
              <a:ea typeface="Georgia"/>
              <a:cs typeface="Georgia"/>
              <a:sym typeface="Georgia"/>
            </a:endParaRPr>
          </a:p>
          <a:p>
            <a:pPr indent="0" lvl="0" marL="0">
              <a:spcBef>
                <a:spcPts val="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2410025" y="411525"/>
            <a:ext cx="6321600" cy="635400"/>
          </a:xfrm>
          <a:prstGeom prst="rect">
            <a:avLst/>
          </a:prstGeom>
        </p:spPr>
        <p:txBody>
          <a:bodyPr anchorCtr="0" anchor="t" bIns="91425" lIns="91425" spcFirstLastPara="1" rIns="91425" wrap="square" tIns="91425">
            <a:noAutofit/>
          </a:bodyPr>
          <a:lstStyle/>
          <a:p>
            <a:pPr indent="0" lvl="0" marL="0" rtl="0">
              <a:lnSpc>
                <a:spcPct val="115000"/>
              </a:lnSpc>
              <a:spcBef>
                <a:spcPts val="1400"/>
              </a:spcBef>
              <a:spcAft>
                <a:spcPts val="0"/>
              </a:spcAft>
              <a:buClr>
                <a:schemeClr val="dk2"/>
              </a:buClr>
              <a:buSzPts val="1100"/>
              <a:buFont typeface="Arial"/>
              <a:buNone/>
            </a:pPr>
            <a:r>
              <a:rPr lang="en">
                <a:solidFill>
                  <a:srgbClr val="282828"/>
                </a:solidFill>
                <a:latin typeface="Lato"/>
                <a:ea typeface="Lato"/>
                <a:cs typeface="Lato"/>
                <a:sym typeface="Lato"/>
              </a:rPr>
              <a:t>How to Find the Main Idea cont.</a:t>
            </a:r>
            <a:endParaRPr/>
          </a:p>
        </p:txBody>
      </p:sp>
      <p:sp>
        <p:nvSpPr>
          <p:cNvPr id="91" name="Shape 91"/>
          <p:cNvSpPr txBox="1"/>
          <p:nvPr>
            <p:ph idx="1" type="body"/>
          </p:nvPr>
        </p:nvSpPr>
        <p:spPr>
          <a:xfrm>
            <a:off x="281825" y="1456150"/>
            <a:ext cx="8449800" cy="3141900"/>
          </a:xfrm>
          <a:prstGeom prst="rect">
            <a:avLst/>
          </a:prstGeom>
        </p:spPr>
        <p:txBody>
          <a:bodyPr anchorCtr="0" anchor="t" bIns="91425" lIns="91425" spcFirstLastPara="1" rIns="91425" wrap="square" tIns="91425">
            <a:noAutofit/>
          </a:bodyPr>
          <a:lstStyle/>
          <a:p>
            <a:pPr indent="0" lvl="0" marL="0" rtl="0">
              <a:spcBef>
                <a:spcPts val="0"/>
              </a:spcBef>
              <a:spcAft>
                <a:spcPts val="0"/>
              </a:spcAft>
              <a:buClr>
                <a:schemeClr val="dk2"/>
              </a:buClr>
              <a:buSzPts val="1100"/>
              <a:buFont typeface="Arial"/>
              <a:buNone/>
            </a:pPr>
            <a:r>
              <a:rPr b="1" i="1" lang="en" u="sng">
                <a:solidFill>
                  <a:schemeClr val="dk1"/>
                </a:solidFill>
                <a:latin typeface="Georgia"/>
                <a:ea typeface="Georgia"/>
                <a:cs typeface="Georgia"/>
                <a:sym typeface="Georgia"/>
              </a:rPr>
              <a:t>Look at the First and Last Sentences of the Passage</a:t>
            </a:r>
            <a:endParaRPr b="1" i="1" u="sng">
              <a:solidFill>
                <a:schemeClr val="dk1"/>
              </a:solidFill>
              <a:latin typeface="Georgia"/>
              <a:ea typeface="Georgia"/>
              <a:cs typeface="Georgia"/>
              <a:sym typeface="Georgia"/>
            </a:endParaRPr>
          </a:p>
          <a:p>
            <a:pPr indent="0" lvl="0" marL="0" rtl="0">
              <a:spcBef>
                <a:spcPts val="0"/>
              </a:spcBef>
              <a:spcAft>
                <a:spcPts val="0"/>
              </a:spcAft>
              <a:buNone/>
            </a:pPr>
            <a:r>
              <a:rPr lang="en">
                <a:solidFill>
                  <a:srgbClr val="282828"/>
                </a:solidFill>
                <a:latin typeface="Georgia"/>
                <a:ea typeface="Georgia"/>
                <a:cs typeface="Georgia"/>
                <a:sym typeface="Georgia"/>
              </a:rPr>
              <a:t>Authors often put the main idea in or near either the first or last sentence of the paragraph or article.</a:t>
            </a:r>
            <a:endParaRPr>
              <a:solidFill>
                <a:srgbClr val="282828"/>
              </a:solidFill>
              <a:latin typeface="Georgia"/>
              <a:ea typeface="Georgia"/>
              <a:cs typeface="Georgia"/>
              <a:sym typeface="Georgia"/>
            </a:endParaRPr>
          </a:p>
          <a:p>
            <a:pPr indent="0" lvl="0" marL="0" rtl="0">
              <a:spcBef>
                <a:spcPts val="0"/>
              </a:spcBef>
              <a:spcAft>
                <a:spcPts val="0"/>
              </a:spcAft>
              <a:buClr>
                <a:schemeClr val="dk2"/>
              </a:buClr>
              <a:buSzPts val="1100"/>
              <a:buFont typeface="Arial"/>
              <a:buNone/>
            </a:pPr>
            <a:r>
              <a:t/>
            </a:r>
            <a:endParaRPr>
              <a:solidFill>
                <a:srgbClr val="282828"/>
              </a:solidFill>
              <a:latin typeface="Georgia"/>
              <a:ea typeface="Georgia"/>
              <a:cs typeface="Georgia"/>
              <a:sym typeface="Georgia"/>
            </a:endParaRPr>
          </a:p>
          <a:p>
            <a:pPr indent="0" lvl="0" marL="0" rtl="0">
              <a:spcBef>
                <a:spcPts val="0"/>
              </a:spcBef>
              <a:spcAft>
                <a:spcPts val="0"/>
              </a:spcAft>
              <a:buClr>
                <a:schemeClr val="dk2"/>
              </a:buClr>
              <a:buSzPts val="1100"/>
              <a:buFont typeface="Arial"/>
              <a:buNone/>
            </a:pPr>
            <a:r>
              <a:rPr lang="en">
                <a:solidFill>
                  <a:srgbClr val="282828"/>
                </a:solidFill>
                <a:latin typeface="Georgia"/>
                <a:ea typeface="Georgia"/>
                <a:cs typeface="Georgia"/>
                <a:sym typeface="Georgia"/>
              </a:rPr>
              <a:t>Determine whether either of these sentences capture the main idea. Sometimes, however, the author will use what is called a </a:t>
            </a:r>
            <a:r>
              <a:rPr b="1" i="1" lang="en" u="sng">
                <a:solidFill>
                  <a:schemeClr val="dk1"/>
                </a:solidFill>
                <a:latin typeface="Georgia"/>
                <a:ea typeface="Georgia"/>
                <a:cs typeface="Georgia"/>
                <a:sym typeface="Georgia"/>
              </a:rPr>
              <a:t>reversal transition</a:t>
            </a:r>
            <a:r>
              <a:rPr b="1" lang="en" u="sng">
                <a:solidFill>
                  <a:schemeClr val="dk1"/>
                </a:solidFill>
                <a:latin typeface="Georgia"/>
                <a:ea typeface="Georgia"/>
                <a:cs typeface="Georgia"/>
                <a:sym typeface="Georgia"/>
              </a:rPr>
              <a:t> </a:t>
            </a:r>
            <a:r>
              <a:rPr lang="en">
                <a:solidFill>
                  <a:srgbClr val="282828"/>
                </a:solidFill>
                <a:latin typeface="Georgia"/>
                <a:ea typeface="Georgia"/>
                <a:cs typeface="Georgia"/>
                <a:sym typeface="Georgia"/>
              </a:rPr>
              <a:t>in the second sentence - words like </a:t>
            </a:r>
            <a:r>
              <a:rPr b="1" i="1" lang="en">
                <a:solidFill>
                  <a:schemeClr val="dk1"/>
                </a:solidFill>
                <a:latin typeface="Georgia"/>
                <a:ea typeface="Georgia"/>
                <a:cs typeface="Georgia"/>
                <a:sym typeface="Georgia"/>
              </a:rPr>
              <a:t>but</a:t>
            </a:r>
            <a:r>
              <a:rPr b="1" lang="en">
                <a:solidFill>
                  <a:schemeClr val="dk1"/>
                </a:solidFill>
                <a:latin typeface="Georgia"/>
                <a:ea typeface="Georgia"/>
                <a:cs typeface="Georgia"/>
                <a:sym typeface="Georgia"/>
              </a:rPr>
              <a:t>, </a:t>
            </a:r>
            <a:r>
              <a:rPr b="1" i="1" lang="en">
                <a:solidFill>
                  <a:schemeClr val="dk1"/>
                </a:solidFill>
                <a:latin typeface="Georgia"/>
                <a:ea typeface="Georgia"/>
                <a:cs typeface="Georgia"/>
                <a:sym typeface="Georgia"/>
              </a:rPr>
              <a:t>however</a:t>
            </a:r>
            <a:r>
              <a:rPr b="1" lang="en">
                <a:solidFill>
                  <a:schemeClr val="dk1"/>
                </a:solidFill>
                <a:latin typeface="Georgia"/>
                <a:ea typeface="Georgia"/>
                <a:cs typeface="Georgia"/>
                <a:sym typeface="Georgia"/>
              </a:rPr>
              <a:t>, </a:t>
            </a:r>
            <a:r>
              <a:rPr b="1" i="1" lang="en">
                <a:solidFill>
                  <a:schemeClr val="dk1"/>
                </a:solidFill>
                <a:latin typeface="Georgia"/>
                <a:ea typeface="Georgia"/>
                <a:cs typeface="Georgia"/>
                <a:sym typeface="Georgia"/>
              </a:rPr>
              <a:t> in contrast</a:t>
            </a:r>
            <a:r>
              <a:rPr b="1" lang="en">
                <a:solidFill>
                  <a:schemeClr val="dk1"/>
                </a:solidFill>
                <a:latin typeface="Georgia"/>
                <a:ea typeface="Georgia"/>
                <a:cs typeface="Georgia"/>
                <a:sym typeface="Georgia"/>
              </a:rPr>
              <a:t>, </a:t>
            </a:r>
            <a:r>
              <a:rPr b="1" i="1" lang="en">
                <a:solidFill>
                  <a:schemeClr val="dk1"/>
                </a:solidFill>
                <a:latin typeface="Georgia"/>
                <a:ea typeface="Georgia"/>
                <a:cs typeface="Georgia"/>
                <a:sym typeface="Georgia"/>
              </a:rPr>
              <a:t>nevertheless</a:t>
            </a:r>
            <a:r>
              <a:rPr b="1" lang="en">
                <a:solidFill>
                  <a:schemeClr val="dk1"/>
                </a:solidFill>
                <a:latin typeface="Georgia"/>
                <a:ea typeface="Georgia"/>
                <a:cs typeface="Georgia"/>
                <a:sym typeface="Georgia"/>
              </a:rPr>
              <a:t>,</a:t>
            </a:r>
            <a:r>
              <a:rPr lang="en">
                <a:solidFill>
                  <a:srgbClr val="282828"/>
                </a:solidFill>
                <a:latin typeface="Georgia"/>
                <a:ea typeface="Georgia"/>
                <a:cs typeface="Georgia"/>
                <a:sym typeface="Georgia"/>
              </a:rPr>
              <a:t> etc. - that indicate that the second sentence is the main idea. If you see one of these words that negate or qualify the first sentence, that is a clue that the second sentence is the main idea.</a:t>
            </a:r>
            <a:endParaRPr>
              <a:solidFill>
                <a:srgbClr val="282828"/>
              </a:solidFill>
              <a:latin typeface="Georgia"/>
              <a:ea typeface="Georgia"/>
              <a:cs typeface="Georgia"/>
              <a:sym typeface="Georgi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Shape 96"/>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Clr>
                <a:schemeClr val="dk2"/>
              </a:buClr>
              <a:buSzPts val="1100"/>
              <a:buFont typeface="Arial"/>
              <a:buNone/>
            </a:pPr>
            <a:r>
              <a:rPr i="1" lang="en" sz="2400">
                <a:solidFill>
                  <a:srgbClr val="282828"/>
                </a:solidFill>
                <a:latin typeface="Georgia"/>
                <a:ea typeface="Georgia"/>
                <a:cs typeface="Georgia"/>
                <a:sym typeface="Georgia"/>
              </a:rPr>
              <a:t>Look for Repetition of Ideas</a:t>
            </a:r>
            <a:endParaRPr i="1" sz="2400">
              <a:solidFill>
                <a:srgbClr val="282828"/>
              </a:solidFill>
              <a:latin typeface="Georgia"/>
              <a:ea typeface="Georgia"/>
              <a:cs typeface="Georgia"/>
              <a:sym typeface="Georgia"/>
            </a:endParaRPr>
          </a:p>
          <a:p>
            <a:pPr indent="0" lvl="0" marL="0">
              <a:spcBef>
                <a:spcPts val="0"/>
              </a:spcBef>
              <a:spcAft>
                <a:spcPts val="0"/>
              </a:spcAft>
              <a:buNone/>
            </a:pPr>
            <a:r>
              <a:t/>
            </a:r>
            <a:endParaRPr i="1" sz="1300">
              <a:solidFill>
                <a:srgbClr val="282828"/>
              </a:solidFill>
              <a:latin typeface="Georgia"/>
              <a:ea typeface="Georgia"/>
              <a:cs typeface="Georgia"/>
              <a:sym typeface="Georgia"/>
            </a:endParaRPr>
          </a:p>
        </p:txBody>
      </p:sp>
      <p:sp>
        <p:nvSpPr>
          <p:cNvPr id="97" name="Shape 97"/>
          <p:cNvSpPr txBox="1"/>
          <p:nvPr>
            <p:ph idx="1" type="body"/>
          </p:nvPr>
        </p:nvSpPr>
        <p:spPr>
          <a:xfrm>
            <a:off x="293575" y="1162575"/>
            <a:ext cx="8438100" cy="34356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solidFill>
                <a:srgbClr val="282828"/>
              </a:solidFill>
              <a:latin typeface="Georgia"/>
              <a:ea typeface="Georgia"/>
              <a:cs typeface="Georgia"/>
              <a:sym typeface="Georgia"/>
            </a:endParaRPr>
          </a:p>
          <a:p>
            <a:pPr indent="0" lvl="0" marL="0" rtl="0">
              <a:spcBef>
                <a:spcPts val="0"/>
              </a:spcBef>
              <a:spcAft>
                <a:spcPts val="0"/>
              </a:spcAft>
              <a:buNone/>
            </a:pPr>
            <a:r>
              <a:t/>
            </a:r>
            <a:endParaRPr>
              <a:solidFill>
                <a:srgbClr val="282828"/>
              </a:solidFill>
              <a:latin typeface="Georgia"/>
              <a:ea typeface="Georgia"/>
              <a:cs typeface="Georgia"/>
              <a:sym typeface="Georgia"/>
            </a:endParaRPr>
          </a:p>
          <a:p>
            <a:pPr indent="0" lvl="0" marL="0" rtl="0">
              <a:spcBef>
                <a:spcPts val="0"/>
              </a:spcBef>
              <a:spcAft>
                <a:spcPts val="0"/>
              </a:spcAft>
              <a:buClr>
                <a:schemeClr val="dk2"/>
              </a:buClr>
              <a:buSzPts val="1100"/>
              <a:buFont typeface="Arial"/>
              <a:buNone/>
            </a:pPr>
            <a:r>
              <a:rPr lang="en" sz="2400">
                <a:solidFill>
                  <a:srgbClr val="282828"/>
                </a:solidFill>
                <a:latin typeface="Georgia"/>
                <a:ea typeface="Georgia"/>
                <a:cs typeface="Georgia"/>
                <a:sym typeface="Georgia"/>
              </a:rPr>
              <a:t>If you read through a paragraph and you have no idea how to summarize it because there is so much information, start looking for repeated words, phrases, ideas or similar ideas. Read this example </a:t>
            </a:r>
            <a:r>
              <a:rPr lang="en" sz="2400">
                <a:solidFill>
                  <a:srgbClr val="000000"/>
                </a:solidFill>
                <a:uFill>
                  <a:noFill/>
                </a:uFill>
                <a:latin typeface="Georgia"/>
                <a:ea typeface="Georgia"/>
                <a:cs typeface="Georgia"/>
                <a:sym typeface="Georgia"/>
                <a:hlinkClick r:id="rId3"/>
              </a:rPr>
              <a:t>paragraph</a:t>
            </a:r>
            <a:r>
              <a:rPr lang="en" sz="2400">
                <a:solidFill>
                  <a:srgbClr val="000000"/>
                </a:solidFill>
                <a:latin typeface="Georgia"/>
                <a:ea typeface="Georgia"/>
                <a:cs typeface="Georgia"/>
                <a:sym typeface="Georgia"/>
              </a:rPr>
              <a:t>:</a:t>
            </a:r>
            <a:endParaRPr sz="2400">
              <a:solidFill>
                <a:srgbClr val="000000"/>
              </a:solidFill>
              <a:latin typeface="Georgia"/>
              <a:ea typeface="Georgia"/>
              <a:cs typeface="Georgia"/>
              <a:sym typeface="Georgia"/>
            </a:endParaRPr>
          </a:p>
          <a:p>
            <a:pPr indent="0" lvl="0" marL="0">
              <a:spcBef>
                <a:spcPts val="0"/>
              </a:spcBef>
              <a:spcAft>
                <a:spcPts val="1600"/>
              </a:spcAft>
              <a:buNone/>
            </a:pPr>
            <a:r>
              <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What is the Main Idea?</a:t>
            </a:r>
            <a:endParaRPr/>
          </a:p>
        </p:txBody>
      </p:sp>
      <p:sp>
        <p:nvSpPr>
          <p:cNvPr id="103" name="Shape 103"/>
          <p:cNvSpPr txBox="1"/>
          <p:nvPr>
            <p:ph idx="1" type="body"/>
          </p:nvPr>
        </p:nvSpPr>
        <p:spPr>
          <a:xfrm>
            <a:off x="481475" y="1211350"/>
            <a:ext cx="8250300" cy="3767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i="1" lang="en" sz="1600">
                <a:solidFill>
                  <a:srgbClr val="282828"/>
                </a:solidFill>
                <a:latin typeface="Georgia"/>
                <a:ea typeface="Georgia"/>
                <a:cs typeface="Georgia"/>
                <a:sym typeface="Georgia"/>
              </a:rPr>
              <a:t>A new hearing device uses a magnet to hold the detachable sound-processing portion in place. Like other aids, it converts sound into vibrations. But it is unique in that it can transmit the vibrations directly to the magnet and then to the inner ear. This produces a clearer sound. The new device will not help all hearing-impaired people - only those with a hearing loss caused by infection or some other problem in the middle ear. It will probably help no more than 20 percent of all people with hearing problems. Those people who have persistent ear infections, however, should find relief and restored hearing with the new device.</a:t>
            </a:r>
            <a:endParaRPr i="1" sz="1600">
              <a:solidFill>
                <a:srgbClr val="282828"/>
              </a:solidFill>
              <a:latin typeface="Georgia"/>
              <a:ea typeface="Georgia"/>
              <a:cs typeface="Georgia"/>
              <a:sym typeface="Georgia"/>
            </a:endParaRPr>
          </a:p>
          <a:p>
            <a:pPr indent="0" lvl="0" marL="0" rtl="0">
              <a:spcBef>
                <a:spcPts val="0"/>
              </a:spcBef>
              <a:spcAft>
                <a:spcPts val="0"/>
              </a:spcAft>
              <a:buNone/>
            </a:pPr>
            <a:r>
              <a:t/>
            </a:r>
            <a:endParaRPr i="1" sz="1600">
              <a:solidFill>
                <a:srgbClr val="282828"/>
              </a:solidFill>
              <a:latin typeface="Georgia"/>
              <a:ea typeface="Georgia"/>
              <a:cs typeface="Georgia"/>
              <a:sym typeface="Georgia"/>
            </a:endParaRPr>
          </a:p>
          <a:p>
            <a:pPr indent="0" lvl="0" marL="0" rtl="0">
              <a:spcBef>
                <a:spcPts val="0"/>
              </a:spcBef>
              <a:spcAft>
                <a:spcPts val="0"/>
              </a:spcAft>
              <a:buNone/>
            </a:pPr>
            <a:r>
              <a:rPr lang="en">
                <a:solidFill>
                  <a:srgbClr val="282828"/>
                </a:solidFill>
                <a:latin typeface="Georgia"/>
                <a:ea typeface="Georgia"/>
                <a:cs typeface="Georgia"/>
                <a:sym typeface="Georgia"/>
              </a:rPr>
              <a:t>What idea does this paragraph consistently repeat? </a:t>
            </a:r>
            <a:r>
              <a:rPr b="1" lang="en">
                <a:solidFill>
                  <a:schemeClr val="dk1"/>
                </a:solidFill>
                <a:latin typeface="Georgia"/>
                <a:ea typeface="Georgia"/>
                <a:cs typeface="Georgia"/>
                <a:sym typeface="Georgia"/>
              </a:rPr>
              <a:t>A new hearing device. </a:t>
            </a:r>
            <a:r>
              <a:rPr lang="en">
                <a:solidFill>
                  <a:srgbClr val="282828"/>
                </a:solidFill>
                <a:latin typeface="Georgia"/>
                <a:ea typeface="Georgia"/>
                <a:cs typeface="Georgia"/>
                <a:sym typeface="Georgia"/>
              </a:rPr>
              <a:t>What is the point about this idea? </a:t>
            </a:r>
            <a:r>
              <a:rPr b="1" lang="en">
                <a:solidFill>
                  <a:schemeClr val="dk1"/>
                </a:solidFill>
                <a:latin typeface="Georgia"/>
                <a:ea typeface="Georgia"/>
                <a:cs typeface="Georgia"/>
                <a:sym typeface="Georgia"/>
              </a:rPr>
              <a:t>A new hearing device is now available for some hearing-impaired people.</a:t>
            </a:r>
            <a:r>
              <a:rPr b="1" lang="en">
                <a:solidFill>
                  <a:srgbClr val="282828"/>
                </a:solidFill>
                <a:latin typeface="Georgia"/>
                <a:ea typeface="Georgia"/>
                <a:cs typeface="Georgia"/>
                <a:sym typeface="Georgia"/>
              </a:rPr>
              <a:t> </a:t>
            </a:r>
            <a:r>
              <a:rPr lang="en">
                <a:solidFill>
                  <a:srgbClr val="282828"/>
                </a:solidFill>
                <a:latin typeface="Georgia"/>
                <a:ea typeface="Georgia"/>
                <a:cs typeface="Georgia"/>
                <a:sym typeface="Georgia"/>
              </a:rPr>
              <a:t>And </a:t>
            </a:r>
            <a:r>
              <a:rPr i="1" lang="en">
                <a:solidFill>
                  <a:srgbClr val="282828"/>
                </a:solidFill>
                <a:latin typeface="Georgia"/>
                <a:ea typeface="Georgia"/>
                <a:cs typeface="Georgia"/>
                <a:sym typeface="Georgia"/>
              </a:rPr>
              <a:t>there</a:t>
            </a:r>
            <a:r>
              <a:rPr lang="en">
                <a:solidFill>
                  <a:srgbClr val="282828"/>
                </a:solidFill>
                <a:latin typeface="Georgia"/>
                <a:ea typeface="Georgia"/>
                <a:cs typeface="Georgia"/>
                <a:sym typeface="Georgia"/>
              </a:rPr>
              <a:t> is the main idea.</a:t>
            </a:r>
            <a:endParaRPr>
              <a:solidFill>
                <a:srgbClr val="282828"/>
              </a:solidFill>
              <a:latin typeface="Georgia"/>
              <a:ea typeface="Georgia"/>
              <a:cs typeface="Georgia"/>
              <a:sym typeface="Georgia"/>
            </a:endParaRPr>
          </a:p>
          <a:p>
            <a:pPr indent="0" lvl="0" marL="0" rtl="0">
              <a:spcBef>
                <a:spcPts val="0"/>
              </a:spcBef>
              <a:spcAft>
                <a:spcPts val="0"/>
              </a:spcAft>
              <a:buNone/>
            </a:pPr>
            <a:r>
              <a:t/>
            </a:r>
            <a:endParaRPr sz="1300">
              <a:solidFill>
                <a:srgbClr val="282828"/>
              </a:solidFill>
              <a:latin typeface="Georgia"/>
              <a:ea typeface="Georgia"/>
              <a:cs typeface="Georgia"/>
              <a:sym typeface="Georgia"/>
            </a:endParaRPr>
          </a:p>
          <a:p>
            <a:pPr indent="0" lvl="0" marL="0" rtl="0">
              <a:spcBef>
                <a:spcPts val="0"/>
              </a:spcBef>
              <a:spcAft>
                <a:spcPts val="0"/>
              </a:spcAft>
              <a:buClr>
                <a:schemeClr val="dk2"/>
              </a:buClr>
              <a:buSzPts val="1100"/>
              <a:buFont typeface="Arial"/>
              <a:buNone/>
            </a:pPr>
            <a:r>
              <a:t/>
            </a:r>
            <a:endParaRPr i="1">
              <a:solidFill>
                <a:srgbClr val="282828"/>
              </a:solidFill>
              <a:latin typeface="Georgia"/>
              <a:ea typeface="Georgia"/>
              <a:cs typeface="Georgia"/>
              <a:sym typeface="Georgia"/>
            </a:endParaRPr>
          </a:p>
          <a:p>
            <a:pPr indent="0" lvl="0" marL="0" rtl="0">
              <a:spcBef>
                <a:spcPts val="0"/>
              </a:spcBef>
              <a:spcAft>
                <a:spcPts val="0"/>
              </a:spcAft>
              <a:buClr>
                <a:schemeClr val="dk2"/>
              </a:buClr>
              <a:buSzPts val="1100"/>
              <a:buFont typeface="Arial"/>
              <a:buNone/>
            </a:pPr>
            <a:r>
              <a:t/>
            </a:r>
            <a:endParaRPr i="1">
              <a:solidFill>
                <a:srgbClr val="282828"/>
              </a:solidFill>
              <a:latin typeface="Georgia"/>
              <a:ea typeface="Georgia"/>
              <a:cs typeface="Georgia"/>
              <a:sym typeface="Georgia"/>
            </a:endParaRPr>
          </a:p>
          <a:p>
            <a:pPr indent="0" lvl="0" marL="0">
              <a:spcBef>
                <a:spcPts val="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Shape 108"/>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nSpc>
                <a:spcPct val="115000"/>
              </a:lnSpc>
              <a:spcBef>
                <a:spcPts val="1400"/>
              </a:spcBef>
              <a:spcAft>
                <a:spcPts val="0"/>
              </a:spcAft>
              <a:buClr>
                <a:schemeClr val="dk2"/>
              </a:buClr>
              <a:buSzPts val="1100"/>
              <a:buFont typeface="Arial"/>
              <a:buNone/>
            </a:pPr>
            <a:r>
              <a:rPr lang="en" sz="2400">
                <a:solidFill>
                  <a:srgbClr val="282828"/>
                </a:solidFill>
                <a:latin typeface="Lato"/>
                <a:ea typeface="Lato"/>
                <a:cs typeface="Lato"/>
                <a:sym typeface="Lato"/>
              </a:rPr>
              <a:t>Avoid Main Idea Mistakes</a:t>
            </a:r>
            <a:endParaRPr sz="2400">
              <a:solidFill>
                <a:srgbClr val="282828"/>
              </a:solidFill>
              <a:latin typeface="Lato"/>
              <a:ea typeface="Lato"/>
              <a:cs typeface="Lato"/>
              <a:sym typeface="Lato"/>
            </a:endParaRPr>
          </a:p>
          <a:p>
            <a:pPr indent="0" lvl="0" marL="0" rtl="0">
              <a:lnSpc>
                <a:spcPct val="115000"/>
              </a:lnSpc>
              <a:spcBef>
                <a:spcPts val="0"/>
              </a:spcBef>
              <a:spcAft>
                <a:spcPts val="0"/>
              </a:spcAft>
              <a:buClr>
                <a:schemeClr val="dk2"/>
              </a:buClr>
              <a:buSzPts val="1100"/>
              <a:buFont typeface="Arial"/>
              <a:buNone/>
            </a:pPr>
            <a:r>
              <a:t/>
            </a:r>
            <a:endParaRPr sz="1300">
              <a:solidFill>
                <a:srgbClr val="282828"/>
              </a:solidFill>
              <a:latin typeface="Lato"/>
              <a:ea typeface="Lato"/>
              <a:cs typeface="Lato"/>
              <a:sym typeface="Lato"/>
            </a:endParaRPr>
          </a:p>
          <a:p>
            <a:pPr indent="0" lvl="0" marL="0">
              <a:spcBef>
                <a:spcPts val="0"/>
              </a:spcBef>
              <a:spcAft>
                <a:spcPts val="0"/>
              </a:spcAft>
              <a:buNone/>
            </a:pPr>
            <a:r>
              <a:t/>
            </a:r>
            <a:endParaRPr/>
          </a:p>
        </p:txBody>
      </p:sp>
      <p:sp>
        <p:nvSpPr>
          <p:cNvPr id="109" name="Shape 109"/>
          <p:cNvSpPr txBox="1"/>
          <p:nvPr>
            <p:ph idx="1" type="body"/>
          </p:nvPr>
        </p:nvSpPr>
        <p:spPr>
          <a:xfrm>
            <a:off x="305325" y="1303500"/>
            <a:ext cx="8426400" cy="3593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rgbClr val="282828"/>
                </a:solidFill>
                <a:highlight>
                  <a:srgbClr val="FFFFFF"/>
                </a:highlight>
                <a:latin typeface="Georgia"/>
                <a:ea typeface="Georgia"/>
                <a:cs typeface="Georgia"/>
                <a:sym typeface="Georgia"/>
              </a:rPr>
              <a:t>Choosing a main idea from a set of answer choices is different than composing a main idea on your own. Writers of multiple choice tests are often tricky and will give you distractor questions that sound much like the real answer. </a:t>
            </a:r>
            <a:endParaRPr>
              <a:solidFill>
                <a:srgbClr val="282828"/>
              </a:solidFill>
              <a:highlight>
                <a:srgbClr val="FFFFFF"/>
              </a:highlight>
              <a:latin typeface="Georgia"/>
              <a:ea typeface="Georgia"/>
              <a:cs typeface="Georgia"/>
              <a:sym typeface="Georgia"/>
            </a:endParaRPr>
          </a:p>
          <a:p>
            <a:pPr indent="0" lvl="0" marL="0">
              <a:spcBef>
                <a:spcPts val="1600"/>
              </a:spcBef>
              <a:spcAft>
                <a:spcPts val="0"/>
              </a:spcAft>
              <a:buNone/>
            </a:pPr>
            <a:r>
              <a:rPr lang="en">
                <a:solidFill>
                  <a:srgbClr val="282828"/>
                </a:solidFill>
                <a:highlight>
                  <a:srgbClr val="FFFFFF"/>
                </a:highlight>
                <a:latin typeface="Georgia"/>
                <a:ea typeface="Georgia"/>
                <a:cs typeface="Georgia"/>
                <a:sym typeface="Georgia"/>
              </a:rPr>
              <a:t>By reading the passage through thoroughly, using your skills, and identifying the main idea on your own, though, you can avoid making these </a:t>
            </a:r>
            <a:r>
              <a:rPr lang="en" u="sng">
                <a:solidFill>
                  <a:schemeClr val="dk1"/>
                </a:solidFill>
                <a:highlight>
                  <a:srgbClr val="FFFFFF"/>
                </a:highlight>
                <a:latin typeface="Georgia"/>
                <a:ea typeface="Georgia"/>
                <a:cs typeface="Georgia"/>
                <a:sym typeface="Georgia"/>
                <a:hlinkClick r:id="rId3"/>
              </a:rPr>
              <a:t>3 common mistakes</a:t>
            </a:r>
            <a:r>
              <a:rPr lang="en">
                <a:solidFill>
                  <a:schemeClr val="dk1"/>
                </a:solidFill>
                <a:highlight>
                  <a:srgbClr val="FFFFFF"/>
                </a:highlight>
                <a:latin typeface="Georgia"/>
                <a:ea typeface="Georgia"/>
                <a:cs typeface="Georgia"/>
                <a:sym typeface="Georgia"/>
              </a:rPr>
              <a:t>:</a:t>
            </a:r>
            <a:endParaRPr>
              <a:solidFill>
                <a:schemeClr val="dk1"/>
              </a:solidFill>
              <a:highlight>
                <a:srgbClr val="FFFFFF"/>
              </a:highlight>
              <a:latin typeface="Georgia"/>
              <a:ea typeface="Georgia"/>
              <a:cs typeface="Georgia"/>
              <a:sym typeface="Georgia"/>
            </a:endParaRPr>
          </a:p>
          <a:p>
            <a:pPr indent="0" lvl="0" marL="0">
              <a:spcBef>
                <a:spcPts val="1600"/>
              </a:spcBef>
              <a:spcAft>
                <a:spcPts val="0"/>
              </a:spcAft>
              <a:buNone/>
            </a:pPr>
            <a:r>
              <a:rPr lang="en">
                <a:solidFill>
                  <a:schemeClr val="dk1"/>
                </a:solidFill>
                <a:highlight>
                  <a:srgbClr val="FFFFFF"/>
                </a:highlight>
                <a:latin typeface="Georgia"/>
                <a:ea typeface="Georgia"/>
                <a:cs typeface="Georgia"/>
                <a:sym typeface="Georgia"/>
              </a:rPr>
              <a:t> </a:t>
            </a:r>
            <a:r>
              <a:rPr lang="en">
                <a:solidFill>
                  <a:srgbClr val="282828"/>
                </a:solidFill>
                <a:highlight>
                  <a:srgbClr val="FFFFFF"/>
                </a:highlight>
                <a:latin typeface="Georgia"/>
                <a:ea typeface="Georgia"/>
                <a:cs typeface="Georgia"/>
                <a:sym typeface="Georgia"/>
              </a:rPr>
              <a:t>1) selecting an answer that is too narrow in scope</a:t>
            </a:r>
            <a:endParaRPr>
              <a:solidFill>
                <a:srgbClr val="282828"/>
              </a:solidFill>
              <a:highlight>
                <a:srgbClr val="FFFFFF"/>
              </a:highlight>
              <a:latin typeface="Georgia"/>
              <a:ea typeface="Georgia"/>
              <a:cs typeface="Georgia"/>
              <a:sym typeface="Georgia"/>
            </a:endParaRPr>
          </a:p>
          <a:p>
            <a:pPr indent="0" lvl="0" marL="0">
              <a:spcBef>
                <a:spcPts val="1600"/>
              </a:spcBef>
              <a:spcAft>
                <a:spcPts val="0"/>
              </a:spcAft>
              <a:buNone/>
            </a:pPr>
            <a:r>
              <a:rPr lang="en">
                <a:solidFill>
                  <a:srgbClr val="282828"/>
                </a:solidFill>
                <a:highlight>
                  <a:srgbClr val="FFFFFF"/>
                </a:highlight>
                <a:latin typeface="Georgia"/>
                <a:ea typeface="Georgia"/>
                <a:cs typeface="Georgia"/>
                <a:sym typeface="Georgia"/>
              </a:rPr>
              <a:t> 2) selecting an answer that is too broad</a:t>
            </a:r>
            <a:endParaRPr>
              <a:solidFill>
                <a:srgbClr val="282828"/>
              </a:solidFill>
              <a:highlight>
                <a:srgbClr val="FFFFFF"/>
              </a:highlight>
              <a:latin typeface="Georgia"/>
              <a:ea typeface="Georgia"/>
              <a:cs typeface="Georgia"/>
              <a:sym typeface="Georgia"/>
            </a:endParaRPr>
          </a:p>
          <a:p>
            <a:pPr indent="0" lvl="0" marL="0">
              <a:spcBef>
                <a:spcPts val="1600"/>
              </a:spcBef>
              <a:spcAft>
                <a:spcPts val="1600"/>
              </a:spcAft>
              <a:buNone/>
            </a:pPr>
            <a:r>
              <a:rPr lang="en">
                <a:solidFill>
                  <a:srgbClr val="282828"/>
                </a:solidFill>
                <a:highlight>
                  <a:srgbClr val="FFFFFF"/>
                </a:highlight>
                <a:latin typeface="Georgia"/>
                <a:ea typeface="Georgia"/>
                <a:cs typeface="Georgia"/>
                <a:sym typeface="Georgia"/>
              </a:rPr>
              <a:t> 3) or selecting an answer that is complex but contrary to the main idea.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Practice: What is the Main Idea?</a:t>
            </a:r>
            <a:endParaRPr/>
          </a:p>
        </p:txBody>
      </p:sp>
      <p:sp>
        <p:nvSpPr>
          <p:cNvPr id="115" name="Shape 115"/>
          <p:cNvSpPr txBox="1"/>
          <p:nvPr>
            <p:ph idx="1" type="body"/>
          </p:nvPr>
        </p:nvSpPr>
        <p:spPr>
          <a:xfrm>
            <a:off x="187900" y="1211350"/>
            <a:ext cx="8543700" cy="3386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rgbClr val="282828"/>
                </a:solidFill>
                <a:highlight>
                  <a:srgbClr val="FFFFFF"/>
                </a:highlight>
                <a:latin typeface="Georgia"/>
                <a:ea typeface="Georgia"/>
                <a:cs typeface="Georgia"/>
                <a:sym typeface="Georgia"/>
              </a:rPr>
              <a:t>The idea that women are not equal to men has been a prevailing, common theme in </a:t>
            </a:r>
            <a:r>
              <a:rPr lang="en">
                <a:solidFill>
                  <a:srgbClr val="000000"/>
                </a:solidFill>
                <a:highlight>
                  <a:srgbClr val="FFFFFF"/>
                </a:highlight>
                <a:uFill>
                  <a:noFill/>
                </a:uFill>
                <a:latin typeface="Georgia"/>
                <a:ea typeface="Georgia"/>
                <a:cs typeface="Georgia"/>
                <a:sym typeface="Georgia"/>
                <a:hlinkClick r:id="rId3"/>
              </a:rPr>
              <a:t>literature</a:t>
            </a:r>
            <a:r>
              <a:rPr lang="en">
                <a:solidFill>
                  <a:srgbClr val="282828"/>
                </a:solidFill>
                <a:highlight>
                  <a:srgbClr val="FFFFFF"/>
                </a:highlight>
                <a:latin typeface="Georgia"/>
                <a:ea typeface="Georgia"/>
                <a:cs typeface="Georgia"/>
                <a:sym typeface="Georgia"/>
              </a:rPr>
              <a:t> since the beginning of time. Like their predecessors, Renaissance writers staunchly laid down the tenet that women were less valuable throughout the pages of effusive literary writings, where women are alternately idolized as virtuous or shunned as harlots. One man proved to be a glaring contradiction to this falsity. That man was </a:t>
            </a:r>
            <a:r>
              <a:rPr lang="en">
                <a:solidFill>
                  <a:srgbClr val="000000"/>
                </a:solidFill>
                <a:highlight>
                  <a:srgbClr val="FFFFFF"/>
                </a:highlight>
                <a:uFill>
                  <a:noFill/>
                </a:uFill>
                <a:latin typeface="Georgia"/>
                <a:ea typeface="Georgia"/>
                <a:cs typeface="Georgia"/>
                <a:sym typeface="Georgia"/>
                <a:hlinkClick r:id="rId4"/>
              </a:rPr>
              <a:t>William Shakespeare</a:t>
            </a:r>
            <a:r>
              <a:rPr lang="en">
                <a:solidFill>
                  <a:srgbClr val="000000"/>
                </a:solidFill>
                <a:highlight>
                  <a:srgbClr val="FFFFFF"/>
                </a:highlight>
                <a:latin typeface="Georgia"/>
                <a:ea typeface="Georgia"/>
                <a:cs typeface="Georgia"/>
                <a:sym typeface="Georgia"/>
              </a:rPr>
              <a:t>, and he had the courage in those turbulent days to recognize the value and equal</a:t>
            </a:r>
            <a:r>
              <a:rPr lang="en">
                <a:solidFill>
                  <a:srgbClr val="282828"/>
                </a:solidFill>
                <a:highlight>
                  <a:srgbClr val="FFFFFF"/>
                </a:highlight>
                <a:latin typeface="Georgia"/>
                <a:ea typeface="Georgia"/>
                <a:cs typeface="Georgia"/>
                <a:sym typeface="Georgia"/>
              </a:rPr>
              <a:t>ity of women. His portrayal of women differed than that of many of his contemporaries during the Renaissance era.</a:t>
            </a:r>
            <a:endParaRPr>
              <a:solidFill>
                <a:srgbClr val="282828"/>
              </a:solidFill>
              <a:highlight>
                <a:srgbClr val="FFFFFF"/>
              </a:highlight>
              <a:latin typeface="Georgia"/>
              <a:ea typeface="Georgia"/>
              <a:cs typeface="Georgia"/>
              <a:sym typeface="Georgia"/>
            </a:endParaRPr>
          </a:p>
          <a:p>
            <a:pPr indent="0" lvl="0" marL="0" rtl="0">
              <a:lnSpc>
                <a:spcPct val="100000"/>
              </a:lnSpc>
              <a:spcBef>
                <a:spcPts val="1600"/>
              </a:spcBef>
              <a:spcAft>
                <a:spcPts val="0"/>
              </a:spcAft>
              <a:buClr>
                <a:schemeClr val="dk2"/>
              </a:buClr>
              <a:buSzPts val="1100"/>
              <a:buFont typeface="Arial"/>
              <a:buNone/>
            </a:pPr>
            <a:r>
              <a:rPr b="1" lang="en" sz="3000">
                <a:latin typeface="Raleway"/>
                <a:ea typeface="Raleway"/>
                <a:cs typeface="Raleway"/>
                <a:sym typeface="Raleway"/>
              </a:rPr>
              <a:t>What is the Main Idea?</a:t>
            </a:r>
            <a:endParaRPr>
              <a:solidFill>
                <a:srgbClr val="282828"/>
              </a:solidFill>
              <a:highlight>
                <a:srgbClr val="FFFFFF"/>
              </a:highlight>
              <a:latin typeface="Georgia"/>
              <a:ea typeface="Georgia"/>
              <a:cs typeface="Georgia"/>
              <a:sym typeface="Georgia"/>
            </a:endParaRPr>
          </a:p>
          <a:p>
            <a:pPr indent="0" lvl="0" marL="0">
              <a:spcBef>
                <a:spcPts val="0"/>
              </a:spcBef>
              <a:spcAft>
                <a:spcPts val="1600"/>
              </a:spcAft>
              <a:buNone/>
            </a:pPr>
            <a:r>
              <a:t/>
            </a:r>
            <a:endParaRPr>
              <a:solidFill>
                <a:srgbClr val="282828"/>
              </a:solidFill>
              <a:highlight>
                <a:srgbClr val="FFFFFF"/>
              </a:highlight>
              <a:latin typeface="Georgia"/>
              <a:ea typeface="Georgia"/>
              <a:cs typeface="Georgia"/>
              <a:sym typeface="Georgi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Answer:</a:t>
            </a:r>
            <a:endParaRPr/>
          </a:p>
        </p:txBody>
      </p:sp>
      <p:sp>
        <p:nvSpPr>
          <p:cNvPr id="121" name="Shape 121"/>
          <p:cNvSpPr txBox="1"/>
          <p:nvPr>
            <p:ph idx="1" type="body"/>
          </p:nvPr>
        </p:nvSpPr>
        <p:spPr>
          <a:xfrm>
            <a:off x="375771" y="1595775"/>
            <a:ext cx="8355900" cy="3002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b="1" lang="en" sz="3000">
                <a:solidFill>
                  <a:srgbClr val="282828"/>
                </a:solidFill>
                <a:highlight>
                  <a:srgbClr val="FFFFFF"/>
                </a:highlight>
                <a:latin typeface="Georgia"/>
                <a:ea typeface="Georgia"/>
                <a:cs typeface="Georgia"/>
                <a:sym typeface="Georgia"/>
              </a:rPr>
              <a:t>Main Idea: </a:t>
            </a:r>
            <a:r>
              <a:rPr lang="en" sz="3000">
                <a:solidFill>
                  <a:srgbClr val="000000"/>
                </a:solidFill>
                <a:highlight>
                  <a:srgbClr val="FFFFFF"/>
                </a:highlight>
                <a:latin typeface="Georgia"/>
                <a:ea typeface="Georgia"/>
                <a:cs typeface="Georgia"/>
                <a:sym typeface="Georgia"/>
              </a:rPr>
              <a:t>Although most Renaissance writers propagated the belief that women were not equal with men, Shakespeare's writings portrayed </a:t>
            </a:r>
            <a:r>
              <a:rPr lang="en" sz="3000">
                <a:solidFill>
                  <a:srgbClr val="000000"/>
                </a:solidFill>
                <a:highlight>
                  <a:srgbClr val="FFFFFF"/>
                </a:highlight>
                <a:uFill>
                  <a:noFill/>
                </a:uFill>
                <a:latin typeface="Georgia"/>
                <a:ea typeface="Georgia"/>
                <a:cs typeface="Georgia"/>
                <a:sym typeface="Georgia"/>
                <a:hlinkClick r:id="rId3"/>
              </a:rPr>
              <a:t>women as men's equals.</a:t>
            </a:r>
            <a:endParaRPr sz="3000">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