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69"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25C123-0E6F-45EB-9371-A90AABA86DB8}" type="datetimeFigureOut">
              <a:rPr lang="en-US" smtClean="0"/>
              <a:t>8/12/2016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FDD976-818C-4BE8-9F2D-995844DFE2CE}" type="slidenum">
              <a:rPr lang="en-US" smtClean="0"/>
              <a:t>‹#›</a:t>
            </a:fld>
            <a:endParaRPr lang="en-US"/>
          </a:p>
        </p:txBody>
      </p:sp>
    </p:spTree>
    <p:extLst>
      <p:ext uri="{BB962C8B-B14F-4D97-AF65-F5344CB8AC3E}">
        <p14:creationId xmlns:p14="http://schemas.microsoft.com/office/powerpoint/2010/main" val="38069535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A794C0-9C2C-4213-AD15-FC6A4FB75626}" type="datetimeFigureOut">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47196-077F-4037-8B7F-9C8B211E5FE9}" type="slidenum">
              <a:rPr lang="en-US" smtClean="0"/>
              <a:t>‹#›</a:t>
            </a:fld>
            <a:endParaRPr lang="en-US"/>
          </a:p>
        </p:txBody>
      </p:sp>
    </p:spTree>
    <p:extLst>
      <p:ext uri="{BB962C8B-B14F-4D97-AF65-F5344CB8AC3E}">
        <p14:creationId xmlns:p14="http://schemas.microsoft.com/office/powerpoint/2010/main" val="1295116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794C0-9C2C-4213-AD15-FC6A4FB75626}" type="datetimeFigureOut">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47196-077F-4037-8B7F-9C8B211E5FE9}" type="slidenum">
              <a:rPr lang="en-US" smtClean="0"/>
              <a:t>‹#›</a:t>
            </a:fld>
            <a:endParaRPr lang="en-US"/>
          </a:p>
        </p:txBody>
      </p:sp>
    </p:spTree>
    <p:extLst>
      <p:ext uri="{BB962C8B-B14F-4D97-AF65-F5344CB8AC3E}">
        <p14:creationId xmlns:p14="http://schemas.microsoft.com/office/powerpoint/2010/main" val="433930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794C0-9C2C-4213-AD15-FC6A4FB75626}" type="datetimeFigureOut">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47196-077F-4037-8B7F-9C8B211E5FE9}" type="slidenum">
              <a:rPr lang="en-US" smtClean="0"/>
              <a:t>‹#›</a:t>
            </a:fld>
            <a:endParaRPr lang="en-US"/>
          </a:p>
        </p:txBody>
      </p:sp>
    </p:spTree>
    <p:extLst>
      <p:ext uri="{BB962C8B-B14F-4D97-AF65-F5344CB8AC3E}">
        <p14:creationId xmlns:p14="http://schemas.microsoft.com/office/powerpoint/2010/main" val="114810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794C0-9C2C-4213-AD15-FC6A4FB75626}" type="datetimeFigureOut">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47196-077F-4037-8B7F-9C8B211E5FE9}" type="slidenum">
              <a:rPr lang="en-US" smtClean="0"/>
              <a:t>‹#›</a:t>
            </a:fld>
            <a:endParaRPr lang="en-US"/>
          </a:p>
        </p:txBody>
      </p:sp>
    </p:spTree>
    <p:extLst>
      <p:ext uri="{BB962C8B-B14F-4D97-AF65-F5344CB8AC3E}">
        <p14:creationId xmlns:p14="http://schemas.microsoft.com/office/powerpoint/2010/main" val="5238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A794C0-9C2C-4213-AD15-FC6A4FB75626}" type="datetimeFigureOut">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47196-077F-4037-8B7F-9C8B211E5FE9}" type="slidenum">
              <a:rPr lang="en-US" smtClean="0"/>
              <a:t>‹#›</a:t>
            </a:fld>
            <a:endParaRPr lang="en-US"/>
          </a:p>
        </p:txBody>
      </p:sp>
    </p:spTree>
    <p:extLst>
      <p:ext uri="{BB962C8B-B14F-4D97-AF65-F5344CB8AC3E}">
        <p14:creationId xmlns:p14="http://schemas.microsoft.com/office/powerpoint/2010/main" val="2856122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A794C0-9C2C-4213-AD15-FC6A4FB75626}" type="datetimeFigureOut">
              <a:rPr lang="en-US" smtClean="0"/>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47196-077F-4037-8B7F-9C8B211E5FE9}" type="slidenum">
              <a:rPr lang="en-US" smtClean="0"/>
              <a:t>‹#›</a:t>
            </a:fld>
            <a:endParaRPr lang="en-US"/>
          </a:p>
        </p:txBody>
      </p:sp>
    </p:spTree>
    <p:extLst>
      <p:ext uri="{BB962C8B-B14F-4D97-AF65-F5344CB8AC3E}">
        <p14:creationId xmlns:p14="http://schemas.microsoft.com/office/powerpoint/2010/main" val="164237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A794C0-9C2C-4213-AD15-FC6A4FB75626}" type="datetimeFigureOut">
              <a:rPr lang="en-US" smtClean="0"/>
              <a:t>8/12/2016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F47196-077F-4037-8B7F-9C8B211E5FE9}" type="slidenum">
              <a:rPr lang="en-US" smtClean="0"/>
              <a:t>‹#›</a:t>
            </a:fld>
            <a:endParaRPr lang="en-US"/>
          </a:p>
        </p:txBody>
      </p:sp>
    </p:spTree>
    <p:extLst>
      <p:ext uri="{BB962C8B-B14F-4D97-AF65-F5344CB8AC3E}">
        <p14:creationId xmlns:p14="http://schemas.microsoft.com/office/powerpoint/2010/main" val="1745985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A794C0-9C2C-4213-AD15-FC6A4FB75626}" type="datetimeFigureOut">
              <a:rPr lang="en-US" smtClean="0"/>
              <a:t>8/12/2016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F47196-077F-4037-8B7F-9C8B211E5FE9}" type="slidenum">
              <a:rPr lang="en-US" smtClean="0"/>
              <a:t>‹#›</a:t>
            </a:fld>
            <a:endParaRPr lang="en-US"/>
          </a:p>
        </p:txBody>
      </p:sp>
    </p:spTree>
    <p:extLst>
      <p:ext uri="{BB962C8B-B14F-4D97-AF65-F5344CB8AC3E}">
        <p14:creationId xmlns:p14="http://schemas.microsoft.com/office/powerpoint/2010/main" val="1739985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794C0-9C2C-4213-AD15-FC6A4FB75626}" type="datetimeFigureOut">
              <a:rPr lang="en-US" smtClean="0"/>
              <a:t>8/12/2016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F47196-077F-4037-8B7F-9C8B211E5FE9}" type="slidenum">
              <a:rPr lang="en-US" smtClean="0"/>
              <a:t>‹#›</a:t>
            </a:fld>
            <a:endParaRPr lang="en-US"/>
          </a:p>
        </p:txBody>
      </p:sp>
    </p:spTree>
    <p:extLst>
      <p:ext uri="{BB962C8B-B14F-4D97-AF65-F5344CB8AC3E}">
        <p14:creationId xmlns:p14="http://schemas.microsoft.com/office/powerpoint/2010/main" val="3586727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A794C0-9C2C-4213-AD15-FC6A4FB75626}" type="datetimeFigureOut">
              <a:rPr lang="en-US" smtClean="0"/>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47196-077F-4037-8B7F-9C8B211E5FE9}" type="slidenum">
              <a:rPr lang="en-US" smtClean="0"/>
              <a:t>‹#›</a:t>
            </a:fld>
            <a:endParaRPr lang="en-US"/>
          </a:p>
        </p:txBody>
      </p:sp>
    </p:spTree>
    <p:extLst>
      <p:ext uri="{BB962C8B-B14F-4D97-AF65-F5344CB8AC3E}">
        <p14:creationId xmlns:p14="http://schemas.microsoft.com/office/powerpoint/2010/main" val="435162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A794C0-9C2C-4213-AD15-FC6A4FB75626}" type="datetimeFigureOut">
              <a:rPr lang="en-US" smtClean="0"/>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47196-077F-4037-8B7F-9C8B211E5FE9}" type="slidenum">
              <a:rPr lang="en-US" smtClean="0"/>
              <a:t>‹#›</a:t>
            </a:fld>
            <a:endParaRPr lang="en-US"/>
          </a:p>
        </p:txBody>
      </p:sp>
    </p:spTree>
    <p:extLst>
      <p:ext uri="{BB962C8B-B14F-4D97-AF65-F5344CB8AC3E}">
        <p14:creationId xmlns:p14="http://schemas.microsoft.com/office/powerpoint/2010/main" val="303520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794C0-9C2C-4213-AD15-FC6A4FB75626}" type="datetimeFigureOut">
              <a:rPr lang="en-US" smtClean="0"/>
              <a:t>8/12/2016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47196-077F-4037-8B7F-9C8B211E5FE9}" type="slidenum">
              <a:rPr lang="en-US" smtClean="0"/>
              <a:t>‹#›</a:t>
            </a:fld>
            <a:endParaRPr lang="en-US"/>
          </a:p>
        </p:txBody>
      </p:sp>
    </p:spTree>
    <p:extLst>
      <p:ext uri="{BB962C8B-B14F-4D97-AF65-F5344CB8AC3E}">
        <p14:creationId xmlns:p14="http://schemas.microsoft.com/office/powerpoint/2010/main" val="2565213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owl.english.purdue.edu/owl/resource/747/0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Garamond Antiqua" pitchFamily="18" charset="0"/>
              </a:rPr>
              <a:t>MLA Format and Citations</a:t>
            </a:r>
            <a:endParaRPr lang="en-US" dirty="0">
              <a:latin typeface="Garamond Antiqua"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527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Antiqua" pitchFamily="18" charset="0"/>
              </a:rPr>
              <a:t>In-text citation format: Drama</a:t>
            </a:r>
            <a:endParaRPr lang="en-US" dirty="0">
              <a:latin typeface="Garamond Antiqua"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Garamond Antiqua" pitchFamily="18" charset="0"/>
              </a:rPr>
              <a:t>When citing quotes from a play, use the act, scene, and line numbers, with a period in between each. If you have mentioned the author’s name somewhere earlier in the paper, you do not need to include it in your parenthetical citation. For example, a quote from </a:t>
            </a:r>
            <a:r>
              <a:rPr lang="en-US" i="1" dirty="0" smtClean="0">
                <a:latin typeface="Garamond Antiqua" pitchFamily="18" charset="0"/>
              </a:rPr>
              <a:t>Romeo and Juliet </a:t>
            </a:r>
            <a:r>
              <a:rPr lang="en-US" dirty="0" smtClean="0">
                <a:latin typeface="Garamond Antiqua" pitchFamily="18" charset="0"/>
              </a:rPr>
              <a:t>from Act 1, Scene 2, lines 1-3 should be cited as follows: </a:t>
            </a:r>
          </a:p>
          <a:p>
            <a:pPr marL="457200" lvl="1" indent="0">
              <a:buNone/>
            </a:pPr>
            <a:r>
              <a:rPr lang="en-US" dirty="0" smtClean="0">
                <a:latin typeface="Garamond Antiqua" pitchFamily="18" charset="0"/>
              </a:rPr>
              <a:t>“CAPULET </a:t>
            </a:r>
          </a:p>
          <a:p>
            <a:pPr marL="457200" lvl="1" indent="0">
              <a:buNone/>
            </a:pPr>
            <a:r>
              <a:rPr lang="en-US" dirty="0" smtClean="0">
                <a:latin typeface="Garamond Antiqua" pitchFamily="18" charset="0"/>
              </a:rPr>
              <a:t>But Montague is bound as well as I,</a:t>
            </a:r>
          </a:p>
          <a:p>
            <a:pPr marL="457200" lvl="1" indent="0">
              <a:buNone/>
            </a:pPr>
            <a:r>
              <a:rPr lang="en-US" dirty="0" smtClean="0">
                <a:latin typeface="Garamond Antiqua" pitchFamily="18" charset="0"/>
              </a:rPr>
              <a:t>In penalty alike, and 'tis not hard, I think,</a:t>
            </a:r>
          </a:p>
          <a:p>
            <a:pPr marL="457200" lvl="1" indent="0">
              <a:buNone/>
            </a:pPr>
            <a:r>
              <a:rPr lang="en-US" dirty="0" smtClean="0">
                <a:latin typeface="Garamond Antiqua" pitchFamily="18" charset="0"/>
              </a:rPr>
              <a:t>For men so old as we to keep the peace”</a:t>
            </a:r>
          </a:p>
          <a:p>
            <a:pPr marL="457200" lvl="1" indent="0">
              <a:buNone/>
            </a:pPr>
            <a:r>
              <a:rPr lang="en-US" dirty="0" smtClean="0">
                <a:latin typeface="Garamond Antiqua" pitchFamily="18" charset="0"/>
              </a:rPr>
              <a:t>(I.ii.1-3).</a:t>
            </a:r>
          </a:p>
          <a:p>
            <a:r>
              <a:rPr lang="en-US" dirty="0" smtClean="0">
                <a:latin typeface="Garamond Antiqua" pitchFamily="18" charset="0"/>
              </a:rPr>
              <a:t>On your Works Cited page, cite the play the same way you would cite a book. </a:t>
            </a:r>
          </a:p>
          <a:p>
            <a:pPr marL="457200" lvl="1" indent="0">
              <a:buNone/>
            </a:pPr>
            <a:endParaRPr lang="en-US" dirty="0">
              <a:latin typeface="Garamond Antiqua" pitchFamily="18" charset="0"/>
            </a:endParaRPr>
          </a:p>
        </p:txBody>
      </p:sp>
    </p:spTree>
    <p:extLst>
      <p:ext uri="{BB962C8B-B14F-4D97-AF65-F5344CB8AC3E}">
        <p14:creationId xmlns:p14="http://schemas.microsoft.com/office/powerpoint/2010/main" val="2106843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latin typeface="Garamond Antiqua" pitchFamily="18" charset="0"/>
              </a:rPr>
              <a:t>If you need to know how to create a citation for a source other than a book or a play, or if you forget anything you’ve learned today, go to the Purdue Online Writing Lab for help with all things MLA! </a:t>
            </a:r>
            <a:r>
              <a:rPr lang="en-US" dirty="0" smtClean="0">
                <a:latin typeface="Garamond Antiqua" pitchFamily="18" charset="0"/>
                <a:hlinkClick r:id="rId2"/>
              </a:rPr>
              <a:t>https://owl.english.purdue.edu/owl/resource/747/01/</a:t>
            </a:r>
            <a:r>
              <a:rPr lang="en-US" dirty="0" smtClean="0">
                <a:latin typeface="Garamond Antiqua" pitchFamily="18" charset="0"/>
              </a:rPr>
              <a:t> </a:t>
            </a:r>
            <a:endParaRPr lang="en-US" dirty="0">
              <a:latin typeface="Garamond Antiqua" pitchFamily="18" charset="0"/>
            </a:endParaRPr>
          </a:p>
        </p:txBody>
      </p:sp>
    </p:spTree>
    <p:extLst>
      <p:ext uri="{BB962C8B-B14F-4D97-AF65-F5344CB8AC3E}">
        <p14:creationId xmlns:p14="http://schemas.microsoft.com/office/powerpoint/2010/main" val="3609350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Antiqua" pitchFamily="18" charset="0"/>
              </a:rPr>
              <a:t>What is Plagiarism?</a:t>
            </a:r>
            <a:endParaRPr lang="en-US" dirty="0">
              <a:latin typeface="Garamond Antiqua" pitchFamily="18" charset="0"/>
            </a:endParaRPr>
          </a:p>
        </p:txBody>
      </p:sp>
      <p:sp>
        <p:nvSpPr>
          <p:cNvPr id="3" name="Content Placeholder 2"/>
          <p:cNvSpPr>
            <a:spLocks noGrp="1"/>
          </p:cNvSpPr>
          <p:nvPr>
            <p:ph idx="1"/>
          </p:nvPr>
        </p:nvSpPr>
        <p:spPr/>
        <p:txBody>
          <a:bodyPr/>
          <a:lstStyle/>
          <a:p>
            <a:pPr marL="0" indent="0">
              <a:buNone/>
            </a:pPr>
            <a:r>
              <a:rPr lang="en-US" dirty="0">
                <a:latin typeface="Garamond Antiqua" pitchFamily="18" charset="0"/>
              </a:rPr>
              <a:t>“The act of appropriating the literary composition of another, or parts, or passages of his/her writings of ideas, or the language of the same, passing them off as the product of one’s own mind” (Black’s Law Dictionary, 5</a:t>
            </a:r>
            <a:r>
              <a:rPr lang="en-US" baseline="30000" dirty="0">
                <a:latin typeface="Garamond Antiqua" pitchFamily="18" charset="0"/>
              </a:rPr>
              <a:t>th</a:t>
            </a:r>
            <a:r>
              <a:rPr lang="en-US" dirty="0">
                <a:latin typeface="Garamond Antiqua" pitchFamily="18" charset="0"/>
              </a:rPr>
              <a:t> Edition). </a:t>
            </a:r>
          </a:p>
        </p:txBody>
      </p:sp>
    </p:spTree>
    <p:extLst>
      <p:ext uri="{BB962C8B-B14F-4D97-AF65-F5344CB8AC3E}">
        <p14:creationId xmlns:p14="http://schemas.microsoft.com/office/powerpoint/2010/main" val="1988307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Garamond Antiqua" pitchFamily="18" charset="0"/>
              </a:rPr>
              <a:t>What happens if I plagiarize?</a:t>
            </a:r>
            <a:endParaRPr lang="en-US" dirty="0">
              <a:latin typeface="Garamond Antiqua" pitchFamily="18" charset="0"/>
            </a:endParaRPr>
          </a:p>
        </p:txBody>
      </p:sp>
      <p:sp>
        <p:nvSpPr>
          <p:cNvPr id="3" name="Content Placeholder 2"/>
          <p:cNvSpPr>
            <a:spLocks noGrp="1"/>
          </p:cNvSpPr>
          <p:nvPr>
            <p:ph idx="1"/>
          </p:nvPr>
        </p:nvSpPr>
        <p:spPr/>
        <p:txBody>
          <a:bodyPr/>
          <a:lstStyle/>
          <a:p>
            <a:r>
              <a:rPr lang="en-US" dirty="0" smtClean="0">
                <a:latin typeface="Garamond Antiqua" pitchFamily="18" charset="0"/>
              </a:rPr>
              <a:t>At </a:t>
            </a:r>
            <a:r>
              <a:rPr lang="en-US" dirty="0" err="1" smtClean="0">
                <a:latin typeface="Garamond Antiqua" pitchFamily="18" charset="0"/>
              </a:rPr>
              <a:t>Tates</a:t>
            </a:r>
            <a:r>
              <a:rPr lang="en-US" dirty="0" smtClean="0">
                <a:latin typeface="Garamond Antiqua" pitchFamily="18" charset="0"/>
              </a:rPr>
              <a:t> Creek, all students are held to the Academic Honor Code. </a:t>
            </a:r>
          </a:p>
          <a:p>
            <a:r>
              <a:rPr lang="en-US" dirty="0" smtClean="0">
                <a:latin typeface="Garamond Antiqua" pitchFamily="18" charset="0"/>
              </a:rPr>
              <a:t>In college, you could:</a:t>
            </a:r>
          </a:p>
          <a:p>
            <a:pPr lvl="1"/>
            <a:r>
              <a:rPr lang="en-US" dirty="0" smtClean="0">
                <a:latin typeface="Garamond Antiqua" pitchFamily="18" charset="0"/>
              </a:rPr>
              <a:t>Fail a course </a:t>
            </a:r>
          </a:p>
          <a:p>
            <a:pPr lvl="1"/>
            <a:r>
              <a:rPr lang="en-US" dirty="0" smtClean="0">
                <a:latin typeface="Garamond Antiqua" pitchFamily="18" charset="0"/>
              </a:rPr>
              <a:t>Be placed on academic probation</a:t>
            </a:r>
          </a:p>
          <a:p>
            <a:pPr lvl="1"/>
            <a:r>
              <a:rPr lang="en-US" dirty="0" smtClean="0">
                <a:latin typeface="Garamond Antiqua" pitchFamily="18" charset="0"/>
              </a:rPr>
              <a:t>Be expelled from school</a:t>
            </a:r>
          </a:p>
          <a:p>
            <a:pPr lvl="1"/>
            <a:r>
              <a:rPr lang="en-US" dirty="0" smtClean="0">
                <a:latin typeface="Garamond Antiqua" pitchFamily="18" charset="0"/>
              </a:rPr>
              <a:t>Have your degree revoked</a:t>
            </a:r>
          </a:p>
          <a:p>
            <a:pPr lvl="1"/>
            <a:endParaRPr lang="en-US" dirty="0" smtClean="0">
              <a:latin typeface="Garamond Antiqua" pitchFamily="18" charset="0"/>
            </a:endParaRPr>
          </a:p>
        </p:txBody>
      </p:sp>
    </p:spTree>
    <p:extLst>
      <p:ext uri="{BB962C8B-B14F-4D97-AF65-F5344CB8AC3E}">
        <p14:creationId xmlns:p14="http://schemas.microsoft.com/office/powerpoint/2010/main" val="354730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Antiqua" pitchFamily="18" charset="0"/>
              </a:rPr>
              <a:t>Basics</a:t>
            </a:r>
            <a:endParaRPr lang="en-US" dirty="0">
              <a:latin typeface="Garamond Antiqua" pitchFamily="18" charset="0"/>
            </a:endParaRPr>
          </a:p>
        </p:txBody>
      </p:sp>
      <p:sp>
        <p:nvSpPr>
          <p:cNvPr id="3" name="Content Placeholder 2"/>
          <p:cNvSpPr>
            <a:spLocks noGrp="1"/>
          </p:cNvSpPr>
          <p:nvPr>
            <p:ph idx="1"/>
          </p:nvPr>
        </p:nvSpPr>
        <p:spPr/>
        <p:txBody>
          <a:bodyPr>
            <a:normAutofit/>
          </a:bodyPr>
          <a:lstStyle/>
          <a:p>
            <a:r>
              <a:rPr lang="en-US" sz="2400" dirty="0" smtClean="0">
                <a:latin typeface="Garamond Antiqua" pitchFamily="18" charset="0"/>
              </a:rPr>
              <a:t>Papers should be typed in Times New Roman font, size 12</a:t>
            </a:r>
          </a:p>
          <a:p>
            <a:r>
              <a:rPr lang="en-US" sz="2400" dirty="0" smtClean="0">
                <a:latin typeface="Garamond Antiqua" pitchFamily="18" charset="0"/>
              </a:rPr>
              <a:t>Papers should be double spaced. </a:t>
            </a:r>
          </a:p>
          <a:p>
            <a:r>
              <a:rPr lang="en-US" sz="2400" dirty="0" smtClean="0">
                <a:latin typeface="Garamond Antiqua" pitchFamily="18" charset="0"/>
              </a:rPr>
              <a:t>You do not need a cover page. Include a heading on page 1 with your name, the name of the instructor, the name of the class, and the date the paper is due. </a:t>
            </a:r>
          </a:p>
          <a:p>
            <a:r>
              <a:rPr lang="en-US" sz="2400" dirty="0" smtClean="0">
                <a:latin typeface="Garamond Antiqua" pitchFamily="18" charset="0"/>
              </a:rPr>
              <a:t>Include a page number on the top right corner of each page, including your last name. </a:t>
            </a:r>
          </a:p>
          <a:p>
            <a:r>
              <a:rPr lang="en-US" sz="2400" dirty="0" smtClean="0">
                <a:latin typeface="Garamond Antiqua" pitchFamily="18" charset="0"/>
              </a:rPr>
              <a:t>Margins should be 1 inch wide</a:t>
            </a:r>
            <a:endParaRPr lang="en-US" sz="2400" dirty="0">
              <a:latin typeface="Garamond Antiqua"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4876800"/>
            <a:ext cx="4686300" cy="177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5926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Antiqua" pitchFamily="18" charset="0"/>
              </a:rPr>
              <a:t>Basics</a:t>
            </a:r>
            <a:endParaRPr lang="en-US" dirty="0">
              <a:latin typeface="Garamond Antiqua" pitchFamily="18"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Garamond Antiqua" pitchFamily="18" charset="0"/>
              </a:rPr>
              <a:t>In academic writing, refrain from using personal pronouns such as “I”, “my”, “you”, etc. </a:t>
            </a:r>
          </a:p>
          <a:p>
            <a:r>
              <a:rPr lang="en-US" dirty="0" smtClean="0">
                <a:latin typeface="Garamond Antiqua" pitchFamily="18" charset="0"/>
              </a:rPr>
              <a:t>The first time you refer to the author, use first and last name. Each subsequent time, use last name only. For example, when referring to the author of </a:t>
            </a:r>
            <a:r>
              <a:rPr lang="en-US" i="1" dirty="0" smtClean="0">
                <a:latin typeface="Garamond Antiqua" pitchFamily="18" charset="0"/>
              </a:rPr>
              <a:t>Night</a:t>
            </a:r>
            <a:r>
              <a:rPr lang="en-US" dirty="0" smtClean="0">
                <a:latin typeface="Garamond Antiqua" pitchFamily="18" charset="0"/>
              </a:rPr>
              <a:t>, say “</a:t>
            </a:r>
            <a:r>
              <a:rPr lang="en-US" dirty="0" err="1" smtClean="0">
                <a:latin typeface="Garamond Antiqua" pitchFamily="18" charset="0"/>
              </a:rPr>
              <a:t>Elie</a:t>
            </a:r>
            <a:r>
              <a:rPr lang="en-US" dirty="0" smtClean="0">
                <a:latin typeface="Garamond Antiqua" pitchFamily="18" charset="0"/>
              </a:rPr>
              <a:t> Wiesel” the first time and “Wiesel” each subsequent time. Do NOT simply say, “</a:t>
            </a:r>
            <a:r>
              <a:rPr lang="en-US" dirty="0" err="1" smtClean="0">
                <a:latin typeface="Garamond Antiqua" pitchFamily="18" charset="0"/>
              </a:rPr>
              <a:t>Elie</a:t>
            </a:r>
            <a:r>
              <a:rPr lang="en-US" dirty="0" smtClean="0">
                <a:latin typeface="Garamond Antiqua" pitchFamily="18" charset="0"/>
              </a:rPr>
              <a:t>”. </a:t>
            </a:r>
          </a:p>
          <a:p>
            <a:r>
              <a:rPr lang="en-US" dirty="0" smtClean="0">
                <a:latin typeface="Garamond Antiqua" pitchFamily="18" charset="0"/>
              </a:rPr>
              <a:t>Use academic present tense in your writing. For instance, “Harper Lee uses the theme of innocence…” </a:t>
            </a:r>
          </a:p>
          <a:p>
            <a:pPr lvl="1"/>
            <a:r>
              <a:rPr lang="en-US" dirty="0" smtClean="0">
                <a:latin typeface="Garamond Antiqua" pitchFamily="18" charset="0"/>
              </a:rPr>
              <a:t>Incorrect: “Harper Lee used the theme of innocence…” </a:t>
            </a:r>
            <a:endParaRPr lang="en-US" dirty="0">
              <a:latin typeface="Garamond Antiqua" pitchFamily="18" charset="0"/>
            </a:endParaRPr>
          </a:p>
        </p:txBody>
      </p:sp>
    </p:spTree>
    <p:extLst>
      <p:ext uri="{BB962C8B-B14F-4D97-AF65-F5344CB8AC3E}">
        <p14:creationId xmlns:p14="http://schemas.microsoft.com/office/powerpoint/2010/main" val="89897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Antiqua" pitchFamily="18" charset="0"/>
              </a:rPr>
              <a:t>Textual Support</a:t>
            </a:r>
            <a:endParaRPr lang="en-US" dirty="0">
              <a:latin typeface="Garamond Antiqua"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Garamond Antiqua" pitchFamily="18" charset="0"/>
              </a:rPr>
              <a:t>In every essay you write, you will be required to use quotes from one or more texts. </a:t>
            </a:r>
          </a:p>
          <a:p>
            <a:r>
              <a:rPr lang="en-US" dirty="0" smtClean="0">
                <a:latin typeface="Garamond Antiqua" pitchFamily="18" charset="0"/>
              </a:rPr>
              <a:t>When you quote from a text, you are required to include an in-text citation, which identifies the source that the quote is from. </a:t>
            </a:r>
          </a:p>
          <a:p>
            <a:r>
              <a:rPr lang="en-US" dirty="0" smtClean="0">
                <a:latin typeface="Garamond Antiqua" pitchFamily="18" charset="0"/>
              </a:rPr>
              <a:t>At the end of the essay, you are required to make a list of all the sources you cited in your project. This list is called your Works Cited page.</a:t>
            </a:r>
            <a:endParaRPr lang="en-US" dirty="0">
              <a:latin typeface="Garamond Antiqua" pitchFamily="18" charset="0"/>
            </a:endParaRPr>
          </a:p>
        </p:txBody>
      </p:sp>
    </p:spTree>
    <p:extLst>
      <p:ext uri="{BB962C8B-B14F-4D97-AF65-F5344CB8AC3E}">
        <p14:creationId xmlns:p14="http://schemas.microsoft.com/office/powerpoint/2010/main" val="2466359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Antiqua" pitchFamily="18" charset="0"/>
              </a:rPr>
              <a:t>Works Cited Page</a:t>
            </a:r>
            <a:endParaRPr lang="en-US" dirty="0">
              <a:latin typeface="Garamond Antiqua"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Garamond Antiqua" pitchFamily="18" charset="0"/>
              </a:rPr>
              <a:t>Using MLA format, create citations for each source that you quoted in your project. Citations include the author of the source, the title of the source, date of publication, medium of publication, and date of access. Citations should include page number(s) of the source, if available.</a:t>
            </a:r>
          </a:p>
          <a:p>
            <a:r>
              <a:rPr lang="en-US" dirty="0" smtClean="0">
                <a:latin typeface="Garamond Antiqua" pitchFamily="18" charset="0"/>
              </a:rPr>
              <a:t>The format for a book citation is as follows: </a:t>
            </a:r>
          </a:p>
          <a:p>
            <a:pPr lvl="1"/>
            <a:r>
              <a:rPr lang="en-US" dirty="0" err="1" smtClean="0">
                <a:latin typeface="Garamond Antiqua" pitchFamily="18" charset="0"/>
              </a:rPr>
              <a:t>Lastname</a:t>
            </a:r>
            <a:r>
              <a:rPr lang="en-US" dirty="0" smtClean="0">
                <a:latin typeface="Garamond Antiqua" pitchFamily="18" charset="0"/>
              </a:rPr>
              <a:t>, </a:t>
            </a:r>
            <a:r>
              <a:rPr lang="en-US" dirty="0" err="1" smtClean="0">
                <a:latin typeface="Garamond Antiqua" pitchFamily="18" charset="0"/>
              </a:rPr>
              <a:t>Firstname</a:t>
            </a:r>
            <a:r>
              <a:rPr lang="en-US" dirty="0" smtClean="0">
                <a:latin typeface="Garamond Antiqua" pitchFamily="18" charset="0"/>
              </a:rPr>
              <a:t>. Title of Book. City of Publication: Publisher, Year of Publication. Medium of Publication.</a:t>
            </a:r>
          </a:p>
          <a:p>
            <a:r>
              <a:rPr lang="en-US" dirty="0" smtClean="0">
                <a:latin typeface="Garamond Antiqua" pitchFamily="18" charset="0"/>
              </a:rPr>
              <a:t>Example of a citation for a book: </a:t>
            </a:r>
          </a:p>
          <a:p>
            <a:pPr lvl="1"/>
            <a:r>
              <a:rPr lang="en-US" dirty="0" err="1" smtClean="0">
                <a:latin typeface="Garamond Antiqua" pitchFamily="18" charset="0"/>
              </a:rPr>
              <a:t>Gleick</a:t>
            </a:r>
            <a:r>
              <a:rPr lang="en-US" dirty="0">
                <a:latin typeface="Garamond Antiqua" pitchFamily="18" charset="0"/>
              </a:rPr>
              <a:t>, James. </a:t>
            </a:r>
            <a:r>
              <a:rPr lang="en-US" i="1" dirty="0">
                <a:latin typeface="Garamond Antiqua" pitchFamily="18" charset="0"/>
              </a:rPr>
              <a:t>Chaos: Making a New Science</a:t>
            </a:r>
            <a:r>
              <a:rPr lang="en-US" dirty="0">
                <a:latin typeface="Garamond Antiqua" pitchFamily="18" charset="0"/>
              </a:rPr>
              <a:t>. New York: Penguin, 1987. Print.</a:t>
            </a:r>
            <a:endParaRPr lang="en-US" dirty="0" smtClean="0">
              <a:latin typeface="Garamond Antiqua" pitchFamily="18" charset="0"/>
            </a:endParaRPr>
          </a:p>
        </p:txBody>
      </p:sp>
    </p:spTree>
    <p:extLst>
      <p:ext uri="{BB962C8B-B14F-4D97-AF65-F5344CB8AC3E}">
        <p14:creationId xmlns:p14="http://schemas.microsoft.com/office/powerpoint/2010/main" val="2925950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Antiqua" pitchFamily="18" charset="0"/>
              </a:rPr>
              <a:t>Works Cited Page, cont.</a:t>
            </a:r>
            <a:endParaRPr lang="en-US" dirty="0">
              <a:latin typeface="Garamond Antiqua" pitchFamily="18" charset="0"/>
            </a:endParaRPr>
          </a:p>
        </p:txBody>
      </p:sp>
      <p:sp>
        <p:nvSpPr>
          <p:cNvPr id="3" name="Content Placeholder 2"/>
          <p:cNvSpPr>
            <a:spLocks noGrp="1"/>
          </p:cNvSpPr>
          <p:nvPr>
            <p:ph idx="1"/>
          </p:nvPr>
        </p:nvSpPr>
        <p:spPr/>
        <p:txBody>
          <a:bodyPr>
            <a:normAutofit/>
          </a:bodyPr>
          <a:lstStyle/>
          <a:p>
            <a:r>
              <a:rPr lang="en-US" sz="2400" dirty="0" smtClean="0">
                <a:latin typeface="Garamond Antiqua" pitchFamily="18" charset="0"/>
              </a:rPr>
              <a:t>How to format the Works Cited Page : </a:t>
            </a:r>
          </a:p>
          <a:p>
            <a:pPr lvl="1"/>
            <a:r>
              <a:rPr lang="en-US" sz="2000" dirty="0" smtClean="0">
                <a:latin typeface="Garamond Antiqua" pitchFamily="18" charset="0"/>
              </a:rPr>
              <a:t>Double spacing</a:t>
            </a:r>
          </a:p>
          <a:p>
            <a:pPr lvl="1"/>
            <a:r>
              <a:rPr lang="en-US" sz="2000" dirty="0" smtClean="0">
                <a:latin typeface="Garamond Antiqua" pitchFamily="18" charset="0"/>
              </a:rPr>
              <a:t>Hanging indent</a:t>
            </a:r>
          </a:p>
          <a:p>
            <a:pPr lvl="1"/>
            <a:r>
              <a:rPr lang="en-US" sz="2000" dirty="0" smtClean="0">
                <a:latin typeface="Garamond Antiqua" pitchFamily="18" charset="0"/>
              </a:rPr>
              <a:t>Title centered at top of page</a:t>
            </a:r>
          </a:p>
          <a:p>
            <a:pPr lvl="1"/>
            <a:r>
              <a:rPr lang="en-US" sz="2000" dirty="0" smtClean="0">
                <a:latin typeface="Garamond Antiqua" pitchFamily="18" charset="0"/>
              </a:rPr>
              <a:t>Sources listed in alphabetical order</a:t>
            </a:r>
          </a:p>
          <a:p>
            <a:pPr lvl="1"/>
            <a:endParaRPr lang="en-US" sz="2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505200"/>
            <a:ext cx="3680183" cy="30575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0272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Antiqua" pitchFamily="18" charset="0"/>
              </a:rPr>
              <a:t>Works Cited Page, cont.</a:t>
            </a:r>
            <a:endParaRPr lang="en-US" dirty="0">
              <a:latin typeface="Garamond Antiqua" pitchFamily="18" charset="0"/>
            </a:endParaRPr>
          </a:p>
        </p:txBody>
      </p:sp>
      <p:sp>
        <p:nvSpPr>
          <p:cNvPr id="3" name="Content Placeholder 2"/>
          <p:cNvSpPr>
            <a:spLocks noGrp="1"/>
          </p:cNvSpPr>
          <p:nvPr>
            <p:ph idx="1"/>
          </p:nvPr>
        </p:nvSpPr>
        <p:spPr/>
        <p:txBody>
          <a:bodyPr/>
          <a:lstStyle/>
          <a:p>
            <a:pPr lvl="0"/>
            <a:r>
              <a:rPr lang="en-US" dirty="0">
                <a:solidFill>
                  <a:prstClr val="black"/>
                </a:solidFill>
                <a:latin typeface="Garamond Antiqua" pitchFamily="18" charset="0"/>
              </a:rPr>
              <a:t>All quotes cited within your </a:t>
            </a:r>
            <a:r>
              <a:rPr lang="en-US" dirty="0" smtClean="0">
                <a:solidFill>
                  <a:prstClr val="black"/>
                </a:solidFill>
                <a:latin typeface="Garamond Antiqua" pitchFamily="18" charset="0"/>
              </a:rPr>
              <a:t>paper </a:t>
            </a:r>
            <a:r>
              <a:rPr lang="en-US" dirty="0">
                <a:solidFill>
                  <a:prstClr val="black"/>
                </a:solidFill>
                <a:latin typeface="Garamond Antiqua" pitchFamily="18" charset="0"/>
              </a:rPr>
              <a:t>should be documented with a citation on your Works Cited </a:t>
            </a:r>
            <a:r>
              <a:rPr lang="en-US" dirty="0" smtClean="0">
                <a:solidFill>
                  <a:prstClr val="black"/>
                </a:solidFill>
                <a:latin typeface="Garamond Antiqua" pitchFamily="18" charset="0"/>
              </a:rPr>
              <a:t>page</a:t>
            </a:r>
            <a:endParaRPr lang="en-US" dirty="0">
              <a:solidFill>
                <a:prstClr val="black"/>
              </a:solidFill>
              <a:latin typeface="Garamond Antiqua" pitchFamily="18" charset="0"/>
            </a:endParaRPr>
          </a:p>
          <a:p>
            <a:pPr lvl="0"/>
            <a:r>
              <a:rPr lang="en-US" dirty="0">
                <a:solidFill>
                  <a:prstClr val="black"/>
                </a:solidFill>
                <a:latin typeface="Garamond Antiqua" pitchFamily="18" charset="0"/>
              </a:rPr>
              <a:t>All sources on your Works Cited page should be </a:t>
            </a:r>
            <a:r>
              <a:rPr lang="en-US" dirty="0" smtClean="0">
                <a:solidFill>
                  <a:prstClr val="black"/>
                </a:solidFill>
                <a:latin typeface="Garamond Antiqua" pitchFamily="18" charset="0"/>
              </a:rPr>
              <a:t>cited somewhere </a:t>
            </a:r>
            <a:r>
              <a:rPr lang="en-US" dirty="0">
                <a:solidFill>
                  <a:prstClr val="black"/>
                </a:solidFill>
                <a:latin typeface="Garamond Antiqua" pitchFamily="18" charset="0"/>
              </a:rPr>
              <a:t>in your </a:t>
            </a:r>
            <a:r>
              <a:rPr lang="en-US" dirty="0" smtClean="0">
                <a:solidFill>
                  <a:prstClr val="black"/>
                </a:solidFill>
                <a:latin typeface="Garamond Antiqua" pitchFamily="18" charset="0"/>
              </a:rPr>
              <a:t>paper.</a:t>
            </a:r>
            <a:endParaRPr lang="en-US" dirty="0">
              <a:solidFill>
                <a:prstClr val="black"/>
              </a:solidFill>
              <a:latin typeface="Garamond Antiqua" pitchFamily="18" charset="0"/>
            </a:endParaRPr>
          </a:p>
          <a:p>
            <a:endParaRPr lang="en-US" dirty="0"/>
          </a:p>
        </p:txBody>
      </p:sp>
    </p:spTree>
    <p:extLst>
      <p:ext uri="{BB962C8B-B14F-4D97-AF65-F5344CB8AC3E}">
        <p14:creationId xmlns:p14="http://schemas.microsoft.com/office/powerpoint/2010/main" val="4066921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Antiqua" pitchFamily="18" charset="0"/>
              </a:rPr>
              <a:t>In-text citation format</a:t>
            </a:r>
            <a:endParaRPr lang="en-US" dirty="0">
              <a:latin typeface="Garamond Antiqua" pitchFamily="18" charset="0"/>
            </a:endParaRPr>
          </a:p>
        </p:txBody>
      </p:sp>
      <p:sp>
        <p:nvSpPr>
          <p:cNvPr id="3" name="Content Placeholder 2"/>
          <p:cNvSpPr>
            <a:spLocks noGrp="1"/>
          </p:cNvSpPr>
          <p:nvPr>
            <p:ph idx="1"/>
          </p:nvPr>
        </p:nvSpPr>
        <p:spPr/>
        <p:txBody>
          <a:bodyPr>
            <a:noAutofit/>
          </a:bodyPr>
          <a:lstStyle/>
          <a:p>
            <a:r>
              <a:rPr lang="en-US" sz="2600" dirty="0" smtClean="0">
                <a:latin typeface="Garamond Antiqua" pitchFamily="18" charset="0"/>
              </a:rPr>
              <a:t>In-text citations should include author’s name and page number. </a:t>
            </a:r>
          </a:p>
          <a:p>
            <a:r>
              <a:rPr lang="en-US" sz="2600" dirty="0" smtClean="0">
                <a:latin typeface="Garamond Antiqua" pitchFamily="18" charset="0"/>
              </a:rPr>
              <a:t>Citation should be placed at the end of the sentence, after the quote, but before the punctuation. For example:</a:t>
            </a:r>
          </a:p>
          <a:p>
            <a:pPr marL="457200" lvl="1" indent="0">
              <a:buNone/>
            </a:pPr>
            <a:r>
              <a:rPr lang="en-US" sz="2600" dirty="0" smtClean="0">
                <a:latin typeface="Garamond Antiqua" pitchFamily="18" charset="0"/>
              </a:rPr>
              <a:t>“In many cases a true war story cannot be believed” (O’Brien 68). </a:t>
            </a:r>
          </a:p>
          <a:p>
            <a:r>
              <a:rPr lang="en-US" sz="2600" dirty="0" smtClean="0">
                <a:latin typeface="Garamond Antiqua" pitchFamily="18" charset="0"/>
              </a:rPr>
              <a:t>If no page number is available, simply include the author’s name. For example:</a:t>
            </a:r>
          </a:p>
          <a:p>
            <a:pPr marL="457200" lvl="1" indent="0">
              <a:buNone/>
            </a:pPr>
            <a:r>
              <a:rPr lang="en-US" sz="2600" dirty="0" smtClean="0">
                <a:latin typeface="Garamond Antiqua" pitchFamily="18" charset="0"/>
              </a:rPr>
              <a:t>“</a:t>
            </a:r>
            <a:r>
              <a:rPr lang="en-US" sz="2600" dirty="0">
                <a:latin typeface="Garamond Antiqua" pitchFamily="18" charset="0"/>
              </a:rPr>
              <a:t>To children </a:t>
            </a:r>
            <a:r>
              <a:rPr lang="en-US" sz="2600" dirty="0" smtClean="0">
                <a:latin typeface="Garamond Antiqua" pitchFamily="18" charset="0"/>
              </a:rPr>
              <a:t>ardent </a:t>
            </a:r>
            <a:r>
              <a:rPr lang="en-US" sz="2600" dirty="0">
                <a:latin typeface="Garamond Antiqua" pitchFamily="18" charset="0"/>
              </a:rPr>
              <a:t>for some desperate </a:t>
            </a:r>
            <a:r>
              <a:rPr lang="en-US" sz="2600" dirty="0" smtClean="0">
                <a:latin typeface="Garamond Antiqua" pitchFamily="18" charset="0"/>
              </a:rPr>
              <a:t>glory” (Owen). </a:t>
            </a:r>
          </a:p>
        </p:txBody>
      </p:sp>
    </p:spTree>
    <p:extLst>
      <p:ext uri="{BB962C8B-B14F-4D97-AF65-F5344CB8AC3E}">
        <p14:creationId xmlns:p14="http://schemas.microsoft.com/office/powerpoint/2010/main" val="444841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Antiqua" pitchFamily="18" charset="0"/>
              </a:rPr>
              <a:t>In-text citation format, cont.</a:t>
            </a:r>
            <a:endParaRPr lang="en-US" dirty="0">
              <a:latin typeface="Garamond Antiqua"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Garamond Antiqua" pitchFamily="18" charset="0"/>
              </a:rPr>
              <a:t>You may also include the author’s name in the body of your writing, in which case you do not need to include it in the parenthetical citation. For example: </a:t>
            </a:r>
          </a:p>
          <a:p>
            <a:pPr lvl="1"/>
            <a:r>
              <a:rPr lang="en-US" dirty="0" smtClean="0">
                <a:latin typeface="Garamond Antiqua" pitchFamily="18" charset="0"/>
              </a:rPr>
              <a:t>In his book </a:t>
            </a:r>
            <a:r>
              <a:rPr lang="en-US" i="1" dirty="0" smtClean="0">
                <a:latin typeface="Garamond Antiqua" pitchFamily="18" charset="0"/>
              </a:rPr>
              <a:t>The Things They Carried</a:t>
            </a:r>
            <a:r>
              <a:rPr lang="en-US" dirty="0" smtClean="0">
                <a:latin typeface="Garamond Antiqua" pitchFamily="18" charset="0"/>
              </a:rPr>
              <a:t>, Tim O’Brien writes, “In many cases a true war story cannot be believed” (68).</a:t>
            </a:r>
          </a:p>
          <a:p>
            <a:r>
              <a:rPr lang="en-US" dirty="0" smtClean="0">
                <a:latin typeface="Garamond Antiqua" pitchFamily="18" charset="0"/>
              </a:rPr>
              <a:t>If a work has no known author, put the title of the work in quotation marks. For example: </a:t>
            </a:r>
          </a:p>
          <a:p>
            <a:pPr marL="457200" lvl="1" indent="0">
              <a:buNone/>
            </a:pPr>
            <a:r>
              <a:rPr lang="en-US" dirty="0" smtClean="0">
                <a:latin typeface="Garamond Antiqua" pitchFamily="18" charset="0"/>
              </a:rPr>
              <a:t>“By hell-forged hands, His misery leaped/ The seas, was told and sung in all/ Men's ears” (“Beowulf”, 28).</a:t>
            </a:r>
          </a:p>
          <a:p>
            <a:pPr lvl="1"/>
            <a:endParaRPr lang="en-US" dirty="0">
              <a:latin typeface="Garamond Antiqua" pitchFamily="18" charset="0"/>
            </a:endParaRPr>
          </a:p>
        </p:txBody>
      </p:sp>
    </p:spTree>
    <p:extLst>
      <p:ext uri="{BB962C8B-B14F-4D97-AF65-F5344CB8AC3E}">
        <p14:creationId xmlns:p14="http://schemas.microsoft.com/office/powerpoint/2010/main" val="898630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916</Words>
  <Application>Microsoft Office PowerPoint</Application>
  <PresentationFormat>On-screen Show (4:3)</PresentationFormat>
  <Paragraphs>60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MLA Format and Citations</vt:lpstr>
      <vt:lpstr>Basics</vt:lpstr>
      <vt:lpstr>Basics</vt:lpstr>
      <vt:lpstr>Textual Support</vt:lpstr>
      <vt:lpstr>Works Cited Page</vt:lpstr>
      <vt:lpstr>Works Cited Page, cont.</vt:lpstr>
      <vt:lpstr>Works Cited Page, cont.</vt:lpstr>
      <vt:lpstr>In-text citation format</vt:lpstr>
      <vt:lpstr>In-text citation format, cont.</vt:lpstr>
      <vt:lpstr>In-text citation format: Drama</vt:lpstr>
      <vt:lpstr>PowerPoint Presentation</vt:lpstr>
      <vt:lpstr>What is Plagiarism?</vt:lpstr>
      <vt:lpstr>What happens if I plagiarize?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Paper Basics</dc:title>
  <dc:creator>Root, Daniel</dc:creator>
  <cp:lastModifiedBy>Root, Daniel</cp:lastModifiedBy>
  <cp:revision>15</cp:revision>
  <cp:lastPrinted>2015-08-13T15:42:53Z</cp:lastPrinted>
  <dcterms:created xsi:type="dcterms:W3CDTF">2015-08-13T12:57:35Z</dcterms:created>
  <dcterms:modified xsi:type="dcterms:W3CDTF">2016-08-12T11:38:56Z</dcterms:modified>
</cp:coreProperties>
</file>