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1"/>
  </p:notesMasterIdLst>
  <p:handoutMasterIdLst>
    <p:handoutMasterId r:id="rId22"/>
  </p:handoutMasterIdLst>
  <p:sldIdLst>
    <p:sldId id="285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73" r:id="rId11"/>
    <p:sldId id="274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C5A92-FB7C-4774-94A4-3602DD2F8001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3E6AD-592D-4083-9C1C-165BE6109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02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8C719-F7FA-4EA9-8EFB-0A00271393A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0ED70-B7BE-4810-9D04-54D3D7169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8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ED70-B7BE-4810-9D04-54D3D71690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7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ED70-B7BE-4810-9D04-54D3D71690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83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ED70-B7BE-4810-9D04-54D3D71690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4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ED70-B7BE-4810-9D04-54D3D71690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10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ED70-B7BE-4810-9D04-54D3D71690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74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ED70-B7BE-4810-9D04-54D3D71690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20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ED70-B7BE-4810-9D04-54D3D71690C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70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ED70-B7BE-4810-9D04-54D3D71690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54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ED70-B7BE-4810-9D04-54D3D71690C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4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7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45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A8B654-E4DC-42B6-B696-FD78712A0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7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2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1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6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0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4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7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6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7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A7B8-5785-471A-8991-3FDC265A985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60AB-4AEE-4D62-A7C7-A16BBEEC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/>
              <a:t>Of Mice and Men</a:t>
            </a:r>
            <a:r>
              <a:rPr lang="en-US" sz="6000" dirty="0" smtClean="0"/>
              <a:t> 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Introductory Notes</a:t>
            </a:r>
          </a:p>
          <a:p>
            <a:r>
              <a:rPr lang="en-US" dirty="0" smtClean="0"/>
              <a:t>Mrs. </a:t>
            </a:r>
            <a:r>
              <a:rPr lang="en-US" smtClean="0"/>
              <a:t>Adams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Direct Characterization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3200" dirty="0"/>
              <a:t> </a:t>
            </a:r>
            <a:r>
              <a:rPr lang="en-US" sz="3200" b="1" dirty="0"/>
              <a:t>Direct Characterization </a:t>
            </a:r>
            <a:r>
              <a:rPr lang="en-US" sz="3200" i="1" dirty="0"/>
              <a:t>tells </a:t>
            </a:r>
            <a:r>
              <a:rPr lang="en-US" sz="3200" dirty="0"/>
              <a:t>the audience what the personality of the character </a:t>
            </a:r>
            <a:r>
              <a:rPr lang="en-US" sz="3200" dirty="0" smtClean="0"/>
              <a:t>is</a:t>
            </a:r>
            <a:r>
              <a:rPr lang="en-US" sz="3200" dirty="0"/>
              <a:t> </a:t>
            </a:r>
            <a:r>
              <a:rPr lang="en-US" sz="3200" dirty="0" smtClean="0"/>
              <a:t>– uses adjectives! </a:t>
            </a:r>
            <a:endParaRPr lang="en-US" sz="3200" dirty="0"/>
          </a:p>
          <a:p>
            <a:r>
              <a:rPr lang="en-US" sz="3200" dirty="0"/>
              <a:t> Example: “The patient boy and quiet girl were both well mannered and did not disobey their mother.” </a:t>
            </a:r>
          </a:p>
          <a:p>
            <a:r>
              <a:rPr lang="en-US" sz="3200" dirty="0"/>
              <a:t>Explanation: The author is directly telling the audience the personality of these two children. The boy is “patient” and the girl is “quiet.” </a:t>
            </a:r>
          </a:p>
        </p:txBody>
      </p:sp>
    </p:spTree>
    <p:extLst>
      <p:ext uri="{BB962C8B-B14F-4D97-AF65-F5344CB8AC3E}">
        <p14:creationId xmlns:p14="http://schemas.microsoft.com/office/powerpoint/2010/main" val="16148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Indirect Characterization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5181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pPr marL="64008" indent="0">
              <a:buNone/>
            </a:pPr>
            <a:r>
              <a:rPr lang="en-US" sz="7400" dirty="0"/>
              <a:t>S</a:t>
            </a:r>
            <a:r>
              <a:rPr lang="en-US" sz="7400" i="1" dirty="0" smtClean="0"/>
              <a:t>hows </a:t>
            </a:r>
            <a:r>
              <a:rPr lang="en-US" sz="7400" dirty="0"/>
              <a:t>things that reveal the personality of a character. There are five different methods of indirect characterization: </a:t>
            </a:r>
            <a:endParaRPr lang="en-US" sz="7400" dirty="0" smtClean="0"/>
          </a:p>
          <a:p>
            <a:endParaRPr lang="en-US" sz="7400" dirty="0"/>
          </a:p>
          <a:p>
            <a:pPr marL="0" indent="0">
              <a:buNone/>
            </a:pPr>
            <a:r>
              <a:rPr lang="en-US" sz="7400" b="1" dirty="0" smtClean="0"/>
              <a:t>	</a:t>
            </a:r>
            <a:r>
              <a:rPr lang="en-US" sz="7400" b="1" u="sng" dirty="0" smtClean="0"/>
              <a:t>S</a:t>
            </a:r>
            <a:r>
              <a:rPr lang="en-US" sz="7400" u="sng" dirty="0" smtClean="0"/>
              <a:t>peech</a:t>
            </a:r>
            <a:endParaRPr lang="en-US" sz="7400" dirty="0"/>
          </a:p>
          <a:p>
            <a:pPr marL="1060704" lvl="1" indent="-685800"/>
            <a:r>
              <a:rPr lang="en-US" sz="6200" b="1" u="sng" dirty="0" smtClean="0"/>
              <a:t>What</a:t>
            </a:r>
            <a:r>
              <a:rPr lang="en-US" sz="6200" b="1" dirty="0" smtClean="0"/>
              <a:t> </a:t>
            </a:r>
            <a:r>
              <a:rPr lang="en-US" sz="6200" dirty="0"/>
              <a:t>does the </a:t>
            </a:r>
            <a:r>
              <a:rPr lang="en-US" sz="6200" b="1" dirty="0"/>
              <a:t>character </a:t>
            </a:r>
            <a:r>
              <a:rPr lang="en-US" sz="6200" b="1" u="sng" dirty="0"/>
              <a:t>say</a:t>
            </a:r>
            <a:r>
              <a:rPr lang="en-US" sz="6200" dirty="0"/>
              <a:t>? </a:t>
            </a:r>
            <a:r>
              <a:rPr lang="en-US" sz="6200" b="1" u="sng" dirty="0"/>
              <a:t>How</a:t>
            </a:r>
            <a:r>
              <a:rPr lang="en-US" sz="6200" dirty="0"/>
              <a:t> does the </a:t>
            </a:r>
            <a:r>
              <a:rPr lang="en-US" sz="6200" b="1" dirty="0"/>
              <a:t>character </a:t>
            </a:r>
            <a:r>
              <a:rPr lang="en-US" sz="6200" b="1" u="sng" dirty="0"/>
              <a:t>speak</a:t>
            </a:r>
            <a:r>
              <a:rPr lang="en-US" sz="6200" dirty="0"/>
              <a:t>? 	</a:t>
            </a:r>
            <a:endParaRPr lang="en-US" sz="6200" dirty="0" smtClean="0"/>
          </a:p>
          <a:p>
            <a:pPr marL="0" indent="0">
              <a:buNone/>
            </a:pPr>
            <a:r>
              <a:rPr lang="en-US" sz="7400" b="1" dirty="0" smtClean="0"/>
              <a:t>	</a:t>
            </a:r>
            <a:r>
              <a:rPr lang="en-US" sz="7400" b="1" u="sng" dirty="0" smtClean="0"/>
              <a:t>T</a:t>
            </a:r>
            <a:r>
              <a:rPr lang="en-US" sz="7400" u="sng" dirty="0" smtClean="0"/>
              <a:t>houghts</a:t>
            </a:r>
            <a:r>
              <a:rPr lang="en-US" sz="7400" dirty="0" smtClean="0"/>
              <a:t> </a:t>
            </a:r>
          </a:p>
          <a:p>
            <a:pPr marL="1060704" lvl="1" indent="-685800"/>
            <a:r>
              <a:rPr lang="en-US" sz="6200" dirty="0" smtClean="0"/>
              <a:t>What </a:t>
            </a:r>
            <a:r>
              <a:rPr lang="en-US" sz="6200" dirty="0"/>
              <a:t>is </a:t>
            </a:r>
            <a:r>
              <a:rPr lang="en-US" sz="6200" u="sng" dirty="0"/>
              <a:t>revealed through </a:t>
            </a:r>
            <a:r>
              <a:rPr lang="en-US" sz="6200" dirty="0"/>
              <a:t>the character’s private </a:t>
            </a:r>
            <a:r>
              <a:rPr lang="en-US" sz="6200" u="sng" dirty="0"/>
              <a:t>thoughts and feelings</a:t>
            </a:r>
            <a:r>
              <a:rPr lang="en-US" sz="6200" dirty="0"/>
              <a:t>? 	</a:t>
            </a:r>
          </a:p>
          <a:p>
            <a:pPr marL="0" indent="0">
              <a:buNone/>
            </a:pPr>
            <a:r>
              <a:rPr lang="en-US" sz="7400" b="1" dirty="0" smtClean="0"/>
              <a:t>	</a:t>
            </a:r>
            <a:r>
              <a:rPr lang="en-US" sz="7400" b="1" u="sng" dirty="0" smtClean="0"/>
              <a:t>E</a:t>
            </a:r>
            <a:r>
              <a:rPr lang="en-US" sz="7400" u="sng" dirty="0" smtClean="0"/>
              <a:t>ffect</a:t>
            </a:r>
          </a:p>
          <a:p>
            <a:pPr marL="1060704" lvl="1" indent="-685800"/>
            <a:r>
              <a:rPr lang="en-US" sz="6200" dirty="0" smtClean="0"/>
              <a:t>on </a:t>
            </a:r>
            <a:r>
              <a:rPr lang="en-US" sz="6200" dirty="0"/>
              <a:t>others toward the character. </a:t>
            </a:r>
            <a:r>
              <a:rPr lang="en-US" sz="6200" dirty="0" smtClean="0"/>
              <a:t>What </a:t>
            </a:r>
            <a:r>
              <a:rPr lang="en-US" sz="6200" dirty="0"/>
              <a:t>is revealed through the character’s </a:t>
            </a:r>
            <a:r>
              <a:rPr lang="en-US" sz="6200" u="sng" dirty="0"/>
              <a:t>effect on other people</a:t>
            </a:r>
            <a:r>
              <a:rPr lang="en-US" sz="6200" dirty="0"/>
              <a:t>? </a:t>
            </a:r>
            <a:r>
              <a:rPr lang="en-US" sz="6200" u="sng" dirty="0"/>
              <a:t>How do other characters feel or behave in reaction to the character</a:t>
            </a:r>
            <a:r>
              <a:rPr lang="en-US" sz="6200" u="sng" dirty="0" smtClean="0"/>
              <a:t>?</a:t>
            </a:r>
            <a:endParaRPr lang="en-US" sz="6200" u="sng" dirty="0"/>
          </a:p>
          <a:p>
            <a:pPr marL="0" indent="0">
              <a:buNone/>
            </a:pPr>
            <a:r>
              <a:rPr lang="en-US" sz="7400" b="1" dirty="0" smtClean="0"/>
              <a:t>	</a:t>
            </a:r>
            <a:r>
              <a:rPr lang="en-US" sz="7400" b="1" u="sng" dirty="0" smtClean="0"/>
              <a:t>A</a:t>
            </a:r>
            <a:r>
              <a:rPr lang="en-US" sz="7400" u="sng" dirty="0" smtClean="0"/>
              <a:t>ctions</a:t>
            </a:r>
            <a:endParaRPr lang="en-US" sz="7400" dirty="0"/>
          </a:p>
          <a:p>
            <a:pPr marL="1060704" lvl="1" indent="-685800"/>
            <a:r>
              <a:rPr lang="en-US" sz="6200" u="sng" dirty="0" smtClean="0"/>
              <a:t>What</a:t>
            </a:r>
            <a:r>
              <a:rPr lang="en-US" sz="6200" dirty="0" smtClean="0"/>
              <a:t> </a:t>
            </a:r>
            <a:r>
              <a:rPr lang="en-US" sz="6200" dirty="0"/>
              <a:t>does the character </a:t>
            </a:r>
            <a:r>
              <a:rPr lang="en-US" sz="6200" u="sng" dirty="0"/>
              <a:t>do</a:t>
            </a:r>
            <a:r>
              <a:rPr lang="en-US" sz="6200" dirty="0"/>
              <a:t>? </a:t>
            </a:r>
            <a:r>
              <a:rPr lang="en-US" sz="6200" u="sng" dirty="0"/>
              <a:t>How</a:t>
            </a:r>
            <a:r>
              <a:rPr lang="en-US" sz="6200" dirty="0"/>
              <a:t> does the character </a:t>
            </a:r>
            <a:r>
              <a:rPr lang="en-US" sz="6200" u="sng" dirty="0"/>
              <a:t>behave</a:t>
            </a:r>
            <a:r>
              <a:rPr lang="en-US" sz="6200" dirty="0"/>
              <a:t>? 	</a:t>
            </a:r>
          </a:p>
          <a:p>
            <a:pPr marL="0" indent="0">
              <a:buNone/>
            </a:pPr>
            <a:r>
              <a:rPr lang="en-US" sz="7400" b="1" dirty="0" smtClean="0"/>
              <a:t>	</a:t>
            </a:r>
            <a:r>
              <a:rPr lang="en-US" sz="7400" b="1" u="sng" dirty="0" smtClean="0"/>
              <a:t>L</a:t>
            </a:r>
            <a:r>
              <a:rPr lang="en-US" sz="7400" u="sng" dirty="0" smtClean="0"/>
              <a:t>ooks</a:t>
            </a:r>
          </a:p>
          <a:p>
            <a:pPr marL="1060704" lvl="1" indent="-685800"/>
            <a:r>
              <a:rPr lang="en-US" sz="6200" dirty="0" smtClean="0"/>
              <a:t>What </a:t>
            </a:r>
            <a:r>
              <a:rPr lang="en-US" sz="6200" dirty="0"/>
              <a:t>does the character </a:t>
            </a:r>
            <a:r>
              <a:rPr lang="en-US" sz="6200" u="sng" dirty="0"/>
              <a:t>look like</a:t>
            </a:r>
            <a:r>
              <a:rPr lang="en-US" sz="6200" dirty="0"/>
              <a:t>? How does the character </a:t>
            </a:r>
            <a:r>
              <a:rPr lang="en-US" sz="6200" u="sng" dirty="0"/>
              <a:t>dress</a:t>
            </a:r>
            <a:r>
              <a:rPr lang="en-US" sz="6200" dirty="0"/>
              <a:t>? 	</a:t>
            </a:r>
            <a:r>
              <a:rPr lang="en-US" sz="7400" dirty="0"/>
              <a:t>	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1170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Of Mice and Men </a:t>
            </a:r>
            <a:r>
              <a:rPr lang="en-US" dirty="0" smtClean="0"/>
              <a:t>Background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Published in 1937 and was successful and popular immediately.</a:t>
            </a:r>
          </a:p>
          <a:p>
            <a:r>
              <a:rPr lang="en-US" sz="3200" dirty="0" smtClean="0"/>
              <a:t>Title was taken from a poem by Robert Burns</a:t>
            </a:r>
          </a:p>
          <a:p>
            <a:r>
              <a:rPr lang="en-US" sz="3200" dirty="0" smtClean="0"/>
              <a:t>Steinbeck was 35 when he published the book.</a:t>
            </a:r>
          </a:p>
          <a:p>
            <a:r>
              <a:rPr lang="en-US" sz="3200" dirty="0" smtClean="0"/>
              <a:t>The book was more successful than some of his earlier writing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Each chapter begins with a description of the setting</a:t>
            </a:r>
          </a:p>
          <a:p>
            <a:pPr lvl="1"/>
            <a:r>
              <a:rPr lang="en-US" sz="3600" dirty="0" smtClean="0"/>
              <a:t>Set in the area around Steinbeck’s birthplace</a:t>
            </a:r>
          </a:p>
          <a:p>
            <a:r>
              <a:rPr lang="en-US" sz="4000" dirty="0" smtClean="0"/>
              <a:t>Originally conceived as a play</a:t>
            </a:r>
          </a:p>
          <a:p>
            <a:pPr lvl="1"/>
            <a:r>
              <a:rPr lang="en-US" sz="3600" dirty="0" smtClean="0"/>
              <a:t>Called a </a:t>
            </a:r>
            <a:r>
              <a:rPr lang="en-US" sz="3600" b="1" dirty="0" smtClean="0"/>
              <a:t>novella</a:t>
            </a:r>
            <a:r>
              <a:rPr lang="en-US" sz="3600" dirty="0" smtClean="0"/>
              <a:t> (a short novel with play/theater-like elements)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58200" cy="13990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Based on </a:t>
            </a:r>
            <a:r>
              <a:rPr lang="en-US" sz="3600" dirty="0" smtClean="0"/>
              <a:t>Steinbeck’s </a:t>
            </a:r>
            <a:r>
              <a:rPr lang="en-US" sz="3600" dirty="0" smtClean="0"/>
              <a:t>own experiences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 had worked as a ranch hand in California.</a:t>
            </a:r>
          </a:p>
          <a:p>
            <a:pPr lvl="1"/>
            <a:r>
              <a:rPr lang="en-US" sz="2800" dirty="0" smtClean="0"/>
              <a:t>He helped on father’s farm when he was a teenager.</a:t>
            </a:r>
          </a:p>
          <a:p>
            <a:pPr lvl="1"/>
            <a:r>
              <a:rPr lang="en-US" sz="2800" dirty="0" smtClean="0"/>
              <a:t>A worker on a ranch after leaving college with no degree</a:t>
            </a:r>
          </a:p>
          <a:p>
            <a:pPr lvl="1"/>
            <a:r>
              <a:rPr lang="en-US" sz="2800" dirty="0" smtClean="0"/>
              <a:t>Wrote after experiencing first hand observations of hunger and inhumane conditions faced by migrant workers in California near the end of the Great Depression.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Major themes focus on social issues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book deals </a:t>
            </a:r>
            <a:r>
              <a:rPr lang="en-US" sz="2800" dirty="0" smtClean="0"/>
              <a:t>with lives and problems of working people who were looking for work and  better lives in California.</a:t>
            </a:r>
          </a:p>
          <a:p>
            <a:r>
              <a:rPr lang="en-US" sz="2800" dirty="0" smtClean="0"/>
              <a:t>Won Nobel prize in 1962 for “sympathetic humor and a keen social perception”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Major Topics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Uses irony and symbolism to make the themes apparent.</a:t>
            </a:r>
          </a:p>
          <a:p>
            <a:r>
              <a:rPr lang="en-US" sz="3200" dirty="0" smtClean="0"/>
              <a:t>Look for elements of </a:t>
            </a:r>
            <a:r>
              <a:rPr lang="en-US" sz="3200" b="1" dirty="0" smtClean="0"/>
              <a:t>friendship</a:t>
            </a:r>
            <a:r>
              <a:rPr lang="en-US" sz="3200" dirty="0" smtClean="0"/>
              <a:t> and the </a:t>
            </a:r>
            <a:r>
              <a:rPr lang="en-US" sz="3200" b="1" dirty="0" smtClean="0"/>
              <a:t>American Dream</a:t>
            </a:r>
            <a:endParaRPr lang="en-US" sz="3200" dirty="0" smtClean="0"/>
          </a:p>
          <a:p>
            <a:r>
              <a:rPr lang="en-US" sz="3200" dirty="0" smtClean="0"/>
              <a:t>Also examines the themes of </a:t>
            </a:r>
            <a:r>
              <a:rPr lang="en-US" sz="3200" b="1" dirty="0" smtClean="0"/>
              <a:t>oppression</a:t>
            </a:r>
            <a:r>
              <a:rPr lang="en-US" sz="3200" dirty="0" smtClean="0"/>
              <a:t> and </a:t>
            </a:r>
            <a:r>
              <a:rPr lang="en-US" sz="3200" b="1" dirty="0" smtClean="0"/>
              <a:t>freedom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Main Characters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George Milton</a:t>
            </a:r>
          </a:p>
          <a:p>
            <a:pPr lvl="1"/>
            <a:r>
              <a:rPr lang="en-US" sz="2800" dirty="0" smtClean="0"/>
              <a:t>Smart</a:t>
            </a:r>
          </a:p>
          <a:p>
            <a:pPr lvl="1"/>
            <a:r>
              <a:rPr lang="en-US" sz="2800" dirty="0" smtClean="0"/>
              <a:t>Organized</a:t>
            </a:r>
          </a:p>
          <a:p>
            <a:pPr lvl="1"/>
            <a:r>
              <a:rPr lang="en-US" sz="2800" dirty="0" smtClean="0"/>
              <a:t>Plans ahead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err="1" smtClean="0"/>
              <a:t>Lennie</a:t>
            </a:r>
            <a:r>
              <a:rPr lang="en-US" sz="3200" dirty="0" smtClean="0"/>
              <a:t> Small</a:t>
            </a:r>
          </a:p>
          <a:p>
            <a:pPr lvl="1"/>
            <a:r>
              <a:rPr lang="en-US" sz="2800" dirty="0" smtClean="0"/>
              <a:t>Mentally handicapped</a:t>
            </a:r>
          </a:p>
          <a:p>
            <a:pPr lvl="1"/>
            <a:r>
              <a:rPr lang="en-US" sz="2800" dirty="0" smtClean="0"/>
              <a:t>Just wants to have small creatures to love</a:t>
            </a:r>
          </a:p>
          <a:p>
            <a:pPr lvl="1"/>
            <a:r>
              <a:rPr lang="en-US" sz="2800" dirty="0" smtClean="0"/>
              <a:t>Follows what George tells him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Steinbeck’s Language Choices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Idioms/Idiomatic Language</a:t>
            </a:r>
            <a:endParaRPr lang="en-US" sz="3200" dirty="0" smtClean="0"/>
          </a:p>
          <a:p>
            <a:pPr lvl="1"/>
            <a:r>
              <a:rPr lang="en-US" sz="2800" b="1" dirty="0" smtClean="0"/>
              <a:t>The overall expression of the saying is different than the meaning of the actual words. </a:t>
            </a:r>
          </a:p>
          <a:p>
            <a:pPr lvl="1"/>
            <a:r>
              <a:rPr lang="en-US" sz="2800" b="1" dirty="0" smtClean="0"/>
              <a:t>Examples: completely over the top, spill the beans, kick the bucket, twist your arm.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Diction</a:t>
            </a:r>
            <a:endParaRPr lang="en-US" sz="3200" dirty="0" smtClean="0"/>
          </a:p>
          <a:p>
            <a:pPr lvl="1"/>
            <a:r>
              <a:rPr lang="en-US" sz="2800" dirty="0" smtClean="0"/>
              <a:t>Authors word choice.</a:t>
            </a:r>
          </a:p>
          <a:p>
            <a:pPr lvl="1"/>
            <a:r>
              <a:rPr lang="en-US" sz="2800" dirty="0" smtClean="0"/>
              <a:t>Choosing to use one word instead of another for a particular effect.</a:t>
            </a:r>
          </a:p>
          <a:p>
            <a:pPr lvl="1"/>
            <a:r>
              <a:rPr lang="en-US" sz="2800" dirty="0" smtClean="0"/>
              <a:t>Saying the word “children” instead of “kids” shows more of a formal language/attitude.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More Language Choices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Dialect</a:t>
            </a:r>
          </a:p>
          <a:p>
            <a:pPr lvl="1"/>
            <a:r>
              <a:rPr lang="en-US" sz="2800" b="1" dirty="0" smtClean="0"/>
              <a:t>Regional variety of language.</a:t>
            </a:r>
          </a:p>
          <a:p>
            <a:pPr lvl="1"/>
            <a:r>
              <a:rPr lang="en-US" sz="2800" b="1" dirty="0" smtClean="0"/>
              <a:t>Hello: 	</a:t>
            </a:r>
          </a:p>
          <a:p>
            <a:pPr lvl="2"/>
            <a:r>
              <a:rPr lang="en-US" sz="2000" b="1" dirty="0" smtClean="0"/>
              <a:t>Hi ya’ll (Kentucky)</a:t>
            </a:r>
          </a:p>
          <a:p>
            <a:pPr lvl="2"/>
            <a:r>
              <a:rPr lang="en-US" sz="2000" b="1" dirty="0" smtClean="0"/>
              <a:t>Howdy (Texas)</a:t>
            </a:r>
          </a:p>
          <a:p>
            <a:pPr lvl="2"/>
            <a:r>
              <a:rPr lang="en-US" sz="2000" b="1" dirty="0" smtClean="0"/>
              <a:t>Cheerio (England)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Colloquialisms</a:t>
            </a:r>
            <a:endParaRPr lang="en-US" sz="3200" dirty="0" smtClean="0"/>
          </a:p>
          <a:p>
            <a:pPr lvl="1"/>
            <a:r>
              <a:rPr lang="en-US" sz="2800" b="1" dirty="0" smtClean="0"/>
              <a:t>Informal expressions not used in formal speech or writing, which can be specific to a certain regional area-words like “</a:t>
            </a:r>
            <a:r>
              <a:rPr lang="en-US" sz="2800" b="1" dirty="0" err="1" smtClean="0"/>
              <a:t>gonna</a:t>
            </a:r>
            <a:r>
              <a:rPr lang="en-US" sz="2800" b="1" dirty="0" smtClean="0"/>
              <a:t>” “</a:t>
            </a:r>
            <a:r>
              <a:rPr lang="en-US" sz="2800" b="1" dirty="0" err="1" smtClean="0"/>
              <a:t>ain’t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nothin</a:t>
            </a:r>
            <a:r>
              <a:rPr lang="en-US" sz="2800" b="1" dirty="0" smtClean="0"/>
              <a:t>” and “</a:t>
            </a:r>
            <a:r>
              <a:rPr lang="en-US" sz="2800" b="1" dirty="0" err="1" smtClean="0"/>
              <a:t>Howya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doin</a:t>
            </a:r>
            <a:r>
              <a:rPr lang="en-US" sz="2800" b="1" dirty="0" smtClean="0"/>
              <a:t>”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Plot Structure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basic outline or formula for </a:t>
            </a:r>
            <a:r>
              <a:rPr lang="en-US" sz="3600" dirty="0" smtClean="0"/>
              <a:t>a </a:t>
            </a:r>
            <a:r>
              <a:rPr lang="en-US" sz="3600" dirty="0" smtClean="0"/>
              <a:t>story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79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Plot Diagram</a:t>
            </a:r>
          </a:p>
        </p:txBody>
      </p:sp>
      <p:pic>
        <p:nvPicPr>
          <p:cNvPr id="88088" name="Picture 24" descr="j021291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343400"/>
            <a:ext cx="1219200" cy="1268413"/>
          </a:xfrm>
          <a:noFill/>
          <a:ln/>
        </p:spPr>
      </p:pic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5638800" y="2438400"/>
            <a:ext cx="838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09600" y="2438400"/>
            <a:ext cx="7315200" cy="3124200"/>
            <a:chOff x="384" y="1536"/>
            <a:chExt cx="4608" cy="1968"/>
          </a:xfrm>
        </p:grpSpPr>
        <p:sp>
          <p:nvSpPr>
            <p:cNvPr id="88068" name="Line 4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69" name="Line 5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1" name="Line 7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4" name="Line 10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7" name="Line 13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2209800" y="4495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1143000" y="4495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3276600" y="3505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5410200" y="1828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6248400" y="3352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6705600" y="4572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</a:rPr>
              <a:t>6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0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0.00764 L 0.225 0.00764 " pathEditMode="relative" ptsTypes="AA">
                                      <p:cBhvr>
                                        <p:cTn id="6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99 0.00764 L 0.35833 -0.12569 " pathEditMode="relative" ptsTypes="AA">
                                      <p:cBhvr>
                                        <p:cTn id="10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3 -0.12569 L 0.52499 -0.42569 " pathEditMode="relative" ptsTypes="AA">
                                      <p:cBhvr>
                                        <p:cTn id="14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5 -0.42569 L 0.59167 -0.20347 " pathEditMode="relative" ptsTypes="AA">
                                      <p:cBhvr>
                                        <p:cTn id="18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166 -0.20347 L 0.65833 -0.00347 " pathEditMode="relative" ptsTypes="AA">
                                      <p:cBhvr>
                                        <p:cTn id="22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833 -0.00347 L 0.83333 -0.00347 " pathEditMode="relative" ptsTypes="AA">
                                      <p:cBhvr>
                                        <p:cTn id="26" dur="2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>
                <a:latin typeface="Arial Black" pitchFamily="34" charset="0"/>
              </a:rPr>
              <a:t>1. Exposition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2057400"/>
          </a:xfrm>
        </p:spPr>
        <p:txBody>
          <a:bodyPr>
            <a:normAutofit/>
          </a:bodyPr>
          <a:lstStyle/>
          <a:p>
            <a:r>
              <a:rPr lang="en-US" sz="3200" b="1" dirty="0"/>
              <a:t>This usually occurs at the beginning of a </a:t>
            </a:r>
            <a:r>
              <a:rPr lang="en-US" sz="3200" b="1" dirty="0" smtClean="0"/>
              <a:t>story</a:t>
            </a:r>
            <a:r>
              <a:rPr lang="en-US" sz="3200" b="1" dirty="0"/>
              <a:t>.  Here the characters are introduced.  We also learn about the setting of the story.  </a:t>
            </a:r>
          </a:p>
        </p:txBody>
      </p:sp>
      <p:pic>
        <p:nvPicPr>
          <p:cNvPr id="4159" name="Picture 63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4876800"/>
            <a:ext cx="1208088" cy="1497013"/>
          </a:xfrm>
          <a:noFill/>
          <a:ln/>
        </p:spPr>
      </p:pic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752600" y="3733800"/>
            <a:ext cx="5715000" cy="2514600"/>
            <a:chOff x="384" y="1536"/>
            <a:chExt cx="4608" cy="1968"/>
          </a:xfrm>
        </p:grpSpPr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49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53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54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Line 55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3" name="Line 57"/>
          <p:cNvSpPr>
            <a:spLocks noChangeShapeType="1"/>
          </p:cNvSpPr>
          <p:nvPr/>
        </p:nvSpPr>
        <p:spPr bwMode="auto">
          <a:xfrm>
            <a:off x="5715000" y="3733800"/>
            <a:ext cx="60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1752600" y="5867400"/>
            <a:ext cx="1676400" cy="685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22860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4.44444E-6 L 0.19999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Arial Black" pitchFamily="34" charset="0"/>
              </a:rPr>
              <a:t>2. </a:t>
            </a:r>
            <a:r>
              <a:rPr lang="en-US" sz="4000" b="1" dirty="0" smtClean="0">
                <a:latin typeface="Arial Black" pitchFamily="34" charset="0"/>
              </a:rPr>
              <a:t>Initiating </a:t>
            </a:r>
            <a:r>
              <a:rPr lang="en-US" sz="4000" b="1" dirty="0">
                <a:latin typeface="Arial Black" pitchFamily="34" charset="0"/>
              </a:rPr>
              <a:t>Action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05800" cy="1828800"/>
          </a:xfrm>
        </p:spPr>
        <p:txBody>
          <a:bodyPr>
            <a:normAutofit fontScale="92500" lnSpcReduction="10000"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The point of a story that starts the rising action.  Most importantly we are introduced to the main conflict (main problem).</a:t>
            </a:r>
            <a:endParaRPr lang="en-US" sz="3600" b="1" dirty="0"/>
          </a:p>
        </p:txBody>
      </p:sp>
      <p:pic>
        <p:nvPicPr>
          <p:cNvPr id="5147" name="Picture 27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4800600"/>
            <a:ext cx="1208088" cy="1497013"/>
          </a:xfrm>
          <a:noFill/>
          <a:ln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19200" y="2971800"/>
            <a:ext cx="6705600" cy="3352800"/>
            <a:chOff x="384" y="1536"/>
            <a:chExt cx="4608" cy="1968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5791200" y="2971800"/>
            <a:ext cx="7620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2971800" y="4495800"/>
            <a:ext cx="2286000" cy="1752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8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69 0.04653 L 0.19236 -0.1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Arial Black" pitchFamily="34" charset="0"/>
              </a:rPr>
              <a:t>3. </a:t>
            </a:r>
            <a:r>
              <a:rPr lang="en-US" sz="4000" b="1" dirty="0">
                <a:latin typeface="Arial Black" pitchFamily="34" charset="0"/>
              </a:rPr>
              <a:t>Rising Action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05800" cy="1828800"/>
          </a:xfrm>
        </p:spPr>
        <p:txBody>
          <a:bodyPr>
            <a:normAutofit fontScale="92500" lnSpcReduction="10000"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Events leading up to the climax. This </a:t>
            </a:r>
            <a:r>
              <a:rPr lang="en-US" sz="3600" b="1" dirty="0"/>
              <a:t>part of the story begins to develop the </a:t>
            </a:r>
            <a:r>
              <a:rPr lang="en-US" sz="3600" b="1" dirty="0" smtClean="0"/>
              <a:t>conflict.  </a:t>
            </a:r>
            <a:r>
              <a:rPr lang="en-US" sz="3600" b="1" dirty="0"/>
              <a:t>A building of interest or suspense occurs.</a:t>
            </a:r>
          </a:p>
        </p:txBody>
      </p:sp>
      <p:pic>
        <p:nvPicPr>
          <p:cNvPr id="5147" name="Picture 27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4800600"/>
            <a:ext cx="1208088" cy="1497013"/>
          </a:xfrm>
          <a:noFill/>
          <a:ln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219200" y="2971800"/>
            <a:ext cx="6705600" cy="3352800"/>
            <a:chOff x="384" y="1536"/>
            <a:chExt cx="4608" cy="1968"/>
          </a:xfrm>
        </p:grpSpPr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5791200" y="2971800"/>
            <a:ext cx="7620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2971800" y="4495800"/>
            <a:ext cx="2286000" cy="1752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69 0.04653 L 0.19236 -0.13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Arial Black" pitchFamily="34" charset="0"/>
              </a:rPr>
              <a:t>4. </a:t>
            </a:r>
            <a:r>
              <a:rPr lang="en-US" sz="6000" dirty="0">
                <a:latin typeface="Arial Black" pitchFamily="34" charset="0"/>
              </a:rPr>
              <a:t>Climax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229600" cy="1828800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r>
              <a:rPr lang="en-US" sz="2800" b="1" dirty="0" smtClean="0"/>
              <a:t>This </a:t>
            </a:r>
            <a:r>
              <a:rPr lang="en-US" sz="2800" b="1" dirty="0"/>
              <a:t>is the </a:t>
            </a:r>
            <a:r>
              <a:rPr lang="en-US" sz="2800" b="1" dirty="0" smtClean="0"/>
              <a:t>most intense point of the story/turning </a:t>
            </a:r>
            <a:r>
              <a:rPr lang="en-US" sz="2800" b="1" dirty="0"/>
              <a:t>point of the story. Usually the main character comes face to face with a </a:t>
            </a:r>
            <a:r>
              <a:rPr lang="en-US" sz="2800" b="1" dirty="0" smtClean="0"/>
              <a:t>conflict or </a:t>
            </a:r>
            <a:r>
              <a:rPr lang="en-US" sz="2800" b="1" dirty="0"/>
              <a:t>will change in some way.</a:t>
            </a:r>
          </a:p>
        </p:txBody>
      </p:sp>
      <p:pic>
        <p:nvPicPr>
          <p:cNvPr id="6168" name="Picture 24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4267200"/>
            <a:ext cx="1085850" cy="1344613"/>
          </a:xfrm>
          <a:noFill/>
          <a:ln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3810000"/>
            <a:ext cx="6781800" cy="2514600"/>
            <a:chOff x="384" y="1536"/>
            <a:chExt cx="4608" cy="1968"/>
          </a:xfrm>
        </p:grpSpPr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5257800" y="3810000"/>
            <a:ext cx="838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267200" y="3657600"/>
            <a:ext cx="1905000" cy="12954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1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7 0.1243 L 0.19063 -0.2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Arial Black" pitchFamily="34" charset="0"/>
              </a:rPr>
              <a:t>5. </a:t>
            </a:r>
            <a:r>
              <a:rPr lang="en-US" sz="6000" dirty="0">
                <a:latin typeface="Arial Black" pitchFamily="34" charset="0"/>
              </a:rPr>
              <a:t>Falling Action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Story begins to conclude, all </a:t>
            </a:r>
            <a:r>
              <a:rPr lang="en-US" sz="4000" dirty="0"/>
              <a:t>loose ends of the plot are tied up.  The </a:t>
            </a:r>
            <a:r>
              <a:rPr lang="en-US" sz="4000" dirty="0" smtClean="0"/>
              <a:t>conflicts </a:t>
            </a:r>
            <a:r>
              <a:rPr lang="en-US" sz="4000" dirty="0"/>
              <a:t>are taken care of.</a:t>
            </a:r>
          </a:p>
        </p:txBody>
      </p:sp>
      <p:pic>
        <p:nvPicPr>
          <p:cNvPr id="7193" name="Picture 25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905000"/>
            <a:ext cx="1016000" cy="1258888"/>
          </a:xfrm>
          <a:noFill/>
          <a:ln/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28800" y="3124200"/>
            <a:ext cx="6096000" cy="3200400"/>
            <a:chOff x="384" y="1536"/>
            <a:chExt cx="4608" cy="1968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019800" y="3200400"/>
            <a:ext cx="685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5638800" y="4343400"/>
            <a:ext cx="2438400" cy="12192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7 0.06389 L 0.12777 0.3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Arial Black" pitchFamily="34" charset="0"/>
              </a:rPr>
              <a:t>6. </a:t>
            </a:r>
            <a:r>
              <a:rPr lang="en-US" sz="6000" dirty="0">
                <a:latin typeface="Arial Black" pitchFamily="34" charset="0"/>
              </a:rPr>
              <a:t>Resolution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3657600" cy="3810000"/>
          </a:xfrm>
        </p:spPr>
        <p:txBody>
          <a:bodyPr>
            <a:normAutofit fontScale="92500"/>
          </a:bodyPr>
          <a:lstStyle/>
          <a:p>
            <a:r>
              <a:rPr lang="en-US" sz="4000" b="1" dirty="0"/>
              <a:t>The story comes to a reasonable </a:t>
            </a:r>
            <a:r>
              <a:rPr lang="en-US" sz="4000" b="1" dirty="0" smtClean="0"/>
              <a:t>end.  The plot is wrapped up and everything is explained or resolved</a:t>
            </a:r>
            <a:endParaRPr lang="en-US" sz="4000" b="1" dirty="0"/>
          </a:p>
        </p:txBody>
      </p:sp>
      <p:pic>
        <p:nvPicPr>
          <p:cNvPr id="8208" name="Picture 16" descr="j02129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40552" y="2962497"/>
            <a:ext cx="1453896" cy="1801368"/>
          </a:xfrm>
          <a:noFill/>
          <a:ln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438400"/>
            <a:ext cx="7315200" cy="3124200"/>
            <a:chOff x="384" y="1536"/>
            <a:chExt cx="4608" cy="1968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384" y="350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V="1">
              <a:off x="1728" y="30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1920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flipV="1">
              <a:off x="2016" y="278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2256" y="278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V="1">
              <a:off x="2400" y="2592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2592" y="2592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V="1">
              <a:off x="2688" y="1536"/>
              <a:ext cx="864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4080" y="33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638800" y="2438400"/>
            <a:ext cx="838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248400" y="4876800"/>
            <a:ext cx="2286000" cy="11430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0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0.00277 L 0.21614 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653</Words>
  <Application>Microsoft Office PowerPoint</Application>
  <PresentationFormat>On-screen Show (4:3)</PresentationFormat>
  <Paragraphs>102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Office Theme</vt:lpstr>
      <vt:lpstr>Of Mice and Men </vt:lpstr>
      <vt:lpstr>Plot Structure</vt:lpstr>
      <vt:lpstr>Plot Diagram</vt:lpstr>
      <vt:lpstr>1. Exposition</vt:lpstr>
      <vt:lpstr>2. Initiating Action</vt:lpstr>
      <vt:lpstr>3. Rising Action</vt:lpstr>
      <vt:lpstr>4. Climax</vt:lpstr>
      <vt:lpstr>5. Falling Action</vt:lpstr>
      <vt:lpstr>6. Resolution</vt:lpstr>
      <vt:lpstr>Direct Characterization</vt:lpstr>
      <vt:lpstr>Indirect Characterization</vt:lpstr>
      <vt:lpstr>Of Mice and Men Background Information</vt:lpstr>
      <vt:lpstr>PowerPoint Presentation</vt:lpstr>
      <vt:lpstr>Based on Steinbeck’s own experiences</vt:lpstr>
      <vt:lpstr>Major themes focus on social issues</vt:lpstr>
      <vt:lpstr>Major Topics</vt:lpstr>
      <vt:lpstr>Main Characters</vt:lpstr>
      <vt:lpstr>Steinbeck’s Language Choices Include</vt:lpstr>
      <vt:lpstr>More Language Choices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Mice and Men</dc:title>
  <dc:creator>Stephen J. Miller</dc:creator>
  <cp:lastModifiedBy>Adams, Jennifer (TCH)</cp:lastModifiedBy>
  <cp:revision>11</cp:revision>
  <cp:lastPrinted>2014-10-09T17:39:05Z</cp:lastPrinted>
  <dcterms:created xsi:type="dcterms:W3CDTF">2010-05-06T00:20:59Z</dcterms:created>
  <dcterms:modified xsi:type="dcterms:W3CDTF">2017-10-20T15:27:08Z</dcterms:modified>
</cp:coreProperties>
</file>