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regular.fntdata"/><Relationship Id="rId14" Type="http://schemas.openxmlformats.org/officeDocument/2006/relationships/slide" Target="slides/slide10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Robo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youtube.com/watch?v=6U-CRhnDyK8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Poetry Terminology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Parallel Structure Continued</a:t>
            </a:r>
            <a:endParaRPr/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Poor: Betty has intelligence, honesty, and she is funny. </a:t>
            </a:r>
            <a:br>
              <a:rPr lang="en"/>
            </a:br>
            <a:r>
              <a:rPr i="1" lang="en"/>
              <a:t>Improved</a:t>
            </a:r>
            <a:r>
              <a:rPr lang="en"/>
              <a:t>: Betty has intelligence, honesty, and humour.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Poor: Good writing requires you to plan outlines, write several drafts, and revision. </a:t>
            </a:r>
            <a:r>
              <a:rPr i="1" lang="en"/>
              <a:t>Improved</a:t>
            </a:r>
            <a:r>
              <a:rPr lang="en"/>
              <a:t>: Good writing requires you to plan outlines, write several drafts, and revise your work.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Poetry Terminology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342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Stanza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Groups of lines in a poem -- the “paragraphs” of poetry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0925" y="1683500"/>
            <a:ext cx="3747000" cy="2813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Meter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The repeated pattern of stressed and unstressed syllables in each line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Follows a rhythm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be even or uneven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0188" y="2460725"/>
            <a:ext cx="3648075" cy="230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The alternation of stressed and unstressed sounds that makes the voice rise and fall.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https://www.youtube.com/watch?v=6U-CRhnDyK8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(Because I could not Stop for Death reading)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Metrical foot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A group of syllables that help create meter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Occur in patterns of stressed and unstressed syllables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Iamb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A metrical foot consisting of an unstressed syllable followed by a stressed syllable (light/heavy)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Most common meter in poetry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 </a:t>
            </a:r>
            <a:r>
              <a:rPr lang="en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underline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stressed syllables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○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</a:t>
            </a:r>
            <a:r>
              <a:rPr lang="en" sz="18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cause</a:t>
            </a: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 </a:t>
            </a:r>
            <a:r>
              <a:rPr lang="en" sz="18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could </a:t>
            </a: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</a:t>
            </a:r>
            <a:r>
              <a:rPr lang="en" sz="18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stop </a:t>
            </a: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</a:t>
            </a:r>
            <a:r>
              <a:rPr lang="en" sz="18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death </a:t>
            </a:r>
            <a:endParaRPr sz="1800" u="sng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dk1"/>
                </a:solidFill>
              </a:rPr>
              <a:t>Assonance</a:t>
            </a:r>
            <a:r>
              <a:rPr lang="en">
                <a:solidFill>
                  <a:schemeClr val="dk1"/>
                </a:solidFill>
              </a:rPr>
              <a:t>: The repetition of vowel sounds close together</a:t>
            </a:r>
            <a:endParaRPr>
              <a:solidFill>
                <a:schemeClr val="dk1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35800" y="2125488"/>
            <a:ext cx="3668000" cy="1547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u="sng">
                <a:solidFill>
                  <a:schemeClr val="dk1"/>
                </a:solidFill>
              </a:rPr>
              <a:t>Consonance</a:t>
            </a:r>
            <a:r>
              <a:rPr lang="en">
                <a:solidFill>
                  <a:schemeClr val="dk1"/>
                </a:solidFill>
              </a:rPr>
              <a:t>: The repetition of consonant sounds close together </a:t>
            </a:r>
            <a:endParaRPr>
              <a:solidFill>
                <a:schemeClr val="dk1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84950" y="1669975"/>
            <a:ext cx="3368700" cy="277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dk1"/>
                </a:solidFill>
              </a:rPr>
              <a:t>Parallel structure</a:t>
            </a:r>
            <a:r>
              <a:rPr lang="en">
                <a:solidFill>
                  <a:schemeClr val="dk1"/>
                </a:solidFill>
              </a:rPr>
              <a:t>: involves putting together elements of similar structure to achieve balanced writing.</a:t>
            </a:r>
            <a:endParaRPr>
              <a:solidFill>
                <a:schemeClr val="dk1"/>
              </a:solidFill>
            </a:endParaRPr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To make your writing parallel, use the same grammatical form for all items in a list.</a:t>
            </a:r>
            <a:endParaRPr>
              <a:solidFill>
                <a:schemeClr val="dk1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